
<file path=[Content_Types].xml><?xml version="1.0" encoding="utf-8"?>
<Types xmlns="http://schemas.openxmlformats.org/package/2006/content-types">
  <Default Extension="xml" ContentType="application/xml"/>
  <Default Extension="jpeg" ContentType="image/jpeg"/>
  <Default Extension="jpg" ContentType="image/tiff"/>
  <Default Extension="tiff" ContentType="image/tif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media/image33.jpg" ContentType="image/jpeg"/>
  <Override PartName="/ppt/media/image34.jpg" ContentType="image/jpeg"/>
  <Override PartName="/ppt/media/image35.jpg" ContentType="image/jpeg"/>
  <Override PartName="/ppt/media/image36.jpg" ContentType="image/jpeg"/>
  <Override PartName="/ppt/media/image39.jpg" ContentType="image/jpeg"/>
  <Override PartName="/ppt/notesSlides/notesSlide31.xml" ContentType="application/vnd.openxmlformats-officedocument.presentationml.notesSlide+xml"/>
  <Override PartName="/ppt/notesSlides/notesSlide32.xml" ContentType="application/vnd.openxmlformats-officedocument.presentationml.notesSlide+xml"/>
  <Override PartName="/ppt/media/image43.jpg" ContentType="image/jpeg"/>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sldIdLst>
    <p:sldId id="256" r:id="rId2"/>
    <p:sldId id="257" r:id="rId3"/>
    <p:sldId id="263" r:id="rId4"/>
    <p:sldId id="262" r:id="rId5"/>
    <p:sldId id="264" r:id="rId6"/>
    <p:sldId id="265" r:id="rId7"/>
    <p:sldId id="258" r:id="rId8"/>
    <p:sldId id="266" r:id="rId9"/>
    <p:sldId id="267" r:id="rId10"/>
    <p:sldId id="268" r:id="rId11"/>
    <p:sldId id="269" r:id="rId12"/>
    <p:sldId id="271" r:id="rId13"/>
    <p:sldId id="270" r:id="rId14"/>
    <p:sldId id="273" r:id="rId15"/>
    <p:sldId id="274" r:id="rId16"/>
    <p:sldId id="276" r:id="rId17"/>
    <p:sldId id="277" r:id="rId18"/>
    <p:sldId id="278" r:id="rId19"/>
    <p:sldId id="279" r:id="rId20"/>
    <p:sldId id="327" r:id="rId21"/>
    <p:sldId id="282"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317" r:id="rId36"/>
    <p:sldId id="318" r:id="rId37"/>
    <p:sldId id="300" r:id="rId38"/>
    <p:sldId id="314" r:id="rId39"/>
    <p:sldId id="316" r:id="rId40"/>
    <p:sldId id="315" r:id="rId41"/>
    <p:sldId id="301" r:id="rId42"/>
    <p:sldId id="299" r:id="rId43"/>
    <p:sldId id="307" r:id="rId44"/>
    <p:sldId id="319" r:id="rId45"/>
    <p:sldId id="321" r:id="rId46"/>
    <p:sldId id="322" r:id="rId47"/>
    <p:sldId id="309" r:id="rId48"/>
    <p:sldId id="310" r:id="rId49"/>
    <p:sldId id="313" r:id="rId50"/>
    <p:sldId id="324" r:id="rId51"/>
    <p:sldId id="325" r:id="rId52"/>
    <p:sldId id="326" r:id="rId53"/>
    <p:sldId id="306" r:id="rId54"/>
    <p:sldId id="302" r:id="rId55"/>
    <p:sldId id="303" r:id="rId56"/>
    <p:sldId id="304" r:id="rId57"/>
  </p:sldIdLst>
  <p:sldSz cx="9144000" cy="6858000" type="screen4x3"/>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182" autoAdjust="0"/>
  </p:normalViewPr>
  <p:slideViewPr>
    <p:cSldViewPr snapToGrid="0" snapToObjects="1">
      <p:cViewPr varScale="1">
        <p:scale>
          <a:sx n="87" d="100"/>
          <a:sy n="87" d="100"/>
        </p:scale>
        <p:origin x="-16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146326-6303-3043-B703-908D21680C7B}" type="datetimeFigureOut">
              <a:rPr kumimoji="1" lang="zh-CN" altLang="en-US" smtClean="0"/>
              <a:t>19/8/18</a:t>
            </a:fld>
            <a:endParaRPr kumimoji="1"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C01CE7-87E5-D84D-8669-20C7A6660E86}" type="slidenum">
              <a:rPr kumimoji="1" lang="zh-CN" altLang="en-US" smtClean="0"/>
              <a:t>‹#›</a:t>
            </a:fld>
            <a:endParaRPr kumimoji="1" lang="zh-CN" altLang="en-US"/>
          </a:p>
        </p:txBody>
      </p:sp>
    </p:spTree>
    <p:extLst>
      <p:ext uri="{BB962C8B-B14F-4D97-AF65-F5344CB8AC3E}">
        <p14:creationId xmlns:p14="http://schemas.microsoft.com/office/powerpoint/2010/main" val="26908339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Thanks for coming.</a:t>
            </a:r>
          </a:p>
          <a:p>
            <a:r>
              <a:rPr kumimoji="1" lang="en-US" altLang="zh-CN" dirty="0" smtClean="0"/>
              <a:t>Today,</a:t>
            </a:r>
            <a:r>
              <a:rPr kumimoji="1" lang="en-US" altLang="zh-CN" baseline="0" dirty="0" smtClean="0"/>
              <a:t> I am going present our recent work “rethinking memory management in modern operating system”</a:t>
            </a:r>
          </a:p>
          <a:p>
            <a:r>
              <a:rPr kumimoji="1" lang="en-US" altLang="zh-CN" baseline="0" dirty="0" smtClean="0"/>
              <a:t>This talk will cover several of our recent studies.</a:t>
            </a:r>
            <a:endParaRPr kumimoji="1" lang="zh-CN" altLang="en-US" dirty="0"/>
          </a:p>
        </p:txBody>
      </p:sp>
      <p:sp>
        <p:nvSpPr>
          <p:cNvPr id="4" name="幻灯片编号占位符 3"/>
          <p:cNvSpPr>
            <a:spLocks noGrp="1"/>
          </p:cNvSpPr>
          <p:nvPr>
            <p:ph type="sldNum" sz="quarter" idx="10"/>
          </p:nvPr>
        </p:nvSpPr>
        <p:spPr/>
        <p:txBody>
          <a:bodyPr/>
          <a:lstStyle/>
          <a:p>
            <a:fld id="{DCC01CE7-87E5-D84D-8669-20C7A6660E86}" type="slidenum">
              <a:rPr kumimoji="1" lang="zh-CN" altLang="en-US" smtClean="0"/>
              <a:t>1</a:t>
            </a:fld>
            <a:endParaRPr kumimoji="1" lang="zh-CN" altLang="en-US"/>
          </a:p>
        </p:txBody>
      </p:sp>
    </p:spTree>
    <p:extLst>
      <p:ext uri="{BB962C8B-B14F-4D97-AF65-F5344CB8AC3E}">
        <p14:creationId xmlns:p14="http://schemas.microsoft.com/office/powerpoint/2010/main" val="3530695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This</a:t>
            </a:r>
            <a:r>
              <a:rPr kumimoji="1" lang="en-US" altLang="zh-CN" baseline="0" dirty="0" smtClean="0"/>
              <a:t> is the result of our system. With BPM, on average, the service time of memory system can be reduced. </a:t>
            </a:r>
            <a:endParaRPr kumimoji="1" lang="zh-CN" altLang="en-US" dirty="0"/>
          </a:p>
        </p:txBody>
      </p:sp>
      <p:sp>
        <p:nvSpPr>
          <p:cNvPr id="4" name="幻灯片编号占位符 3"/>
          <p:cNvSpPr>
            <a:spLocks noGrp="1"/>
          </p:cNvSpPr>
          <p:nvPr>
            <p:ph type="sldNum" sz="quarter" idx="10"/>
          </p:nvPr>
        </p:nvSpPr>
        <p:spPr/>
        <p:txBody>
          <a:bodyPr/>
          <a:lstStyle/>
          <a:p>
            <a:fld id="{1DE4A6DD-0A5D-4F41-8A72-694DDB36E6C7}" type="slidenum">
              <a:rPr kumimoji="1" lang="zh-CN" altLang="en-US" smtClean="0"/>
              <a:t>12</a:t>
            </a:fld>
            <a:endParaRPr kumimoji="1" lang="zh-CN" altLang="en-US"/>
          </a:p>
        </p:txBody>
      </p:sp>
    </p:spTree>
    <p:extLst>
      <p:ext uri="{BB962C8B-B14F-4D97-AF65-F5344CB8AC3E}">
        <p14:creationId xmlns:p14="http://schemas.microsoft.com/office/powerpoint/2010/main" val="1535717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幻灯片图像占位符 1"/>
          <p:cNvSpPr>
            <a:spLocks noGrp="1" noRot="1" noChangeAspect="1" noTextEdit="1"/>
          </p:cNvSpPr>
          <p:nvPr>
            <p:ph type="sldImg"/>
          </p:nvPr>
        </p:nvSpPr>
        <p:spPr>
          <a:ln/>
        </p:spPr>
      </p:sp>
      <p:sp>
        <p:nvSpPr>
          <p:cNvPr id="9113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latin typeface="Arial" charset="0"/>
                <a:ea typeface="宋体" charset="0"/>
              </a:rPr>
              <a:t>We get the</a:t>
            </a:r>
            <a:r>
              <a:rPr lang="en-US" altLang="zh-CN" baseline="0" dirty="0" smtClean="0">
                <a:latin typeface="Arial" charset="0"/>
                <a:ea typeface="宋体" charset="0"/>
              </a:rPr>
              <a:t> bank bits in typical machine, </a:t>
            </a:r>
            <a:endParaRPr lang="en-US" altLang="zh-CN" dirty="0" smtClean="0">
              <a:latin typeface="Arial" charset="0"/>
              <a:ea typeface="宋体" charset="0"/>
            </a:endParaRPr>
          </a:p>
          <a:p>
            <a:endParaRPr lang="en-US" altLang="zh-CN" dirty="0" smtClean="0">
              <a:latin typeface="Arial" charset="0"/>
              <a:ea typeface="宋体" charset="0"/>
            </a:endParaRPr>
          </a:p>
          <a:p>
            <a:r>
              <a:rPr lang="en-US" altLang="zh-CN" dirty="0" smtClean="0">
                <a:latin typeface="Arial" charset="0"/>
                <a:ea typeface="宋体" charset="0"/>
              </a:rPr>
              <a:t>We</a:t>
            </a:r>
            <a:r>
              <a:rPr lang="en-US" altLang="zh-CN" baseline="0" dirty="0" smtClean="0">
                <a:latin typeface="Arial" charset="0"/>
                <a:ea typeface="宋体" charset="0"/>
              </a:rPr>
              <a:t> implement BPM into real </a:t>
            </a:r>
            <a:r>
              <a:rPr lang="en-US" altLang="zh-CN" baseline="0" dirty="0" err="1" smtClean="0">
                <a:latin typeface="Arial" charset="0"/>
                <a:ea typeface="宋体" charset="0"/>
              </a:rPr>
              <a:t>linux</a:t>
            </a:r>
            <a:r>
              <a:rPr lang="en-US" altLang="zh-CN" baseline="0" dirty="0" smtClean="0">
                <a:latin typeface="Arial" charset="0"/>
                <a:ea typeface="宋体" charset="0"/>
              </a:rPr>
              <a:t> kernel by modifying the buddy system.</a:t>
            </a:r>
            <a:endParaRPr lang="en-US" altLang="zh-CN" dirty="0" smtClean="0">
              <a:latin typeface="Arial" charset="0"/>
              <a:ea typeface="宋体" charset="0"/>
            </a:endParaRPr>
          </a:p>
          <a:p>
            <a:endParaRPr lang="en-US" altLang="zh-CN" dirty="0" smtClean="0">
              <a:latin typeface="Arial" charset="0"/>
              <a:ea typeface="宋体" charset="0"/>
            </a:endParaRPr>
          </a:p>
          <a:p>
            <a:r>
              <a:rPr lang="en-US" altLang="zh-CN" dirty="0" smtClean="0">
                <a:latin typeface="Arial" charset="0"/>
                <a:ea typeface="宋体" charset="0"/>
              </a:rPr>
              <a:t>------------------</a:t>
            </a:r>
          </a:p>
          <a:p>
            <a:r>
              <a:rPr lang="en-US" altLang="zh-CN" dirty="0" smtClean="0">
                <a:latin typeface="Arial" charset="0"/>
                <a:ea typeface="宋体" charset="0"/>
              </a:rPr>
              <a:t>……</a:t>
            </a:r>
          </a:p>
          <a:p>
            <a:r>
              <a:rPr lang="en-US" altLang="zh-CN" dirty="0" smtClean="0">
                <a:latin typeface="Arial" charset="0"/>
                <a:ea typeface="宋体" charset="0"/>
              </a:rPr>
              <a:t>We make change to</a:t>
            </a:r>
            <a:r>
              <a:rPr lang="en-US" altLang="zh-CN" baseline="0" dirty="0" smtClean="0">
                <a:latin typeface="Arial" charset="0"/>
                <a:ea typeface="宋体" charset="0"/>
              </a:rPr>
              <a:t> buddy system in operating system very serious, and we adapt a efficient … algorithm, by which one thread can get its corresponding colored pages effectively.   </a:t>
            </a:r>
          </a:p>
          <a:p>
            <a:endParaRPr lang="en-US" altLang="zh-CN" baseline="0" dirty="0" smtClean="0">
              <a:latin typeface="Arial" charset="0"/>
              <a:ea typeface="宋体" charset="0"/>
            </a:endParaRPr>
          </a:p>
          <a:p>
            <a:r>
              <a:rPr lang="en-US" altLang="zh-CN" baseline="0" dirty="0" smtClean="0">
                <a:latin typeface="Arial" charset="0"/>
                <a:ea typeface="宋体" charset="0"/>
              </a:rPr>
              <a:t>and adjust the page allocation algorithm so that the thread can get the page with corresponding color efficiently and</a:t>
            </a:r>
          </a:p>
          <a:p>
            <a:r>
              <a:rPr lang="en-US" altLang="zh-CN" baseline="0" dirty="0" smtClean="0">
                <a:latin typeface="Arial" charset="0"/>
                <a:ea typeface="宋体" charset="0"/>
              </a:rPr>
              <a:t>effectively.  </a:t>
            </a:r>
            <a:endParaRPr lang="en-US" altLang="zh-CN" dirty="0" smtClean="0">
              <a:latin typeface="Arial" charset="0"/>
              <a:ea typeface="宋体" charset="0"/>
            </a:endParaRPr>
          </a:p>
          <a:p>
            <a:r>
              <a:rPr lang="en-US" altLang="zh-CN" dirty="0" smtClean="0">
                <a:latin typeface="Arial" charset="0"/>
                <a:ea typeface="宋体" charset="0"/>
              </a:rPr>
              <a:t>--------------------</a:t>
            </a:r>
          </a:p>
          <a:p>
            <a:r>
              <a:rPr lang="en-US" altLang="zh-CN" dirty="0" smtClean="0">
                <a:latin typeface="Arial" charset="0"/>
                <a:ea typeface="宋体" charset="0"/>
              </a:rPr>
              <a:t>So </a:t>
            </a:r>
            <a:r>
              <a:rPr lang="en-US" altLang="zh-CN" dirty="0">
                <a:latin typeface="Arial" charset="0"/>
                <a:ea typeface="宋体" charset="0"/>
              </a:rPr>
              <a:t>far, we’ve addressed the mapping challenge. Next, we implement the page-coloring based bank partition mechanism into a Linux kernel. </a:t>
            </a:r>
          </a:p>
          <a:p>
            <a:endParaRPr lang="en-US" altLang="zh-CN" dirty="0">
              <a:latin typeface="Arial" charset="0"/>
              <a:ea typeface="宋体" charset="0"/>
            </a:endParaRPr>
          </a:p>
          <a:p>
            <a:r>
              <a:rPr lang="en-US" altLang="zh-CN" dirty="0">
                <a:latin typeface="Arial" charset="0"/>
                <a:ea typeface="宋体" charset="0"/>
              </a:rPr>
              <a:t>We modify the buddy system which manages free physical pages in kernel. We make the buddy system group free pages into 32 colors and use a new algorithm for page allocation.</a:t>
            </a:r>
          </a:p>
          <a:p>
            <a:endParaRPr lang="en-US" altLang="zh-CN" dirty="0">
              <a:latin typeface="Arial" charset="0"/>
              <a:ea typeface="宋体" charset="0"/>
            </a:endParaRPr>
          </a:p>
          <a:p>
            <a:r>
              <a:rPr lang="en-US" altLang="zh-CN" dirty="0">
                <a:latin typeface="Arial" charset="0"/>
                <a:ea typeface="宋体" charset="0"/>
              </a:rPr>
              <a:t>We perform experiments on an Intel machine with 8GB DRAM and 64 banks. The benchmark is SPECCPU 2006 and PARSEC.</a:t>
            </a:r>
          </a:p>
          <a:p>
            <a:endParaRPr lang="en-US" altLang="zh-CN" dirty="0">
              <a:latin typeface="Arial" charset="0"/>
              <a:ea typeface="宋体" charset="0"/>
            </a:endParaRPr>
          </a:p>
          <a:p>
            <a:endParaRPr lang="zh-CN" altLang="en-US" dirty="0">
              <a:latin typeface="Arial" charset="0"/>
              <a:ea typeface="宋体" charset="0"/>
            </a:endParaRPr>
          </a:p>
        </p:txBody>
      </p:sp>
      <p:sp>
        <p:nvSpPr>
          <p:cNvPr id="9114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2472" eaLnBrk="0" hangingPunct="0">
              <a:defRPr>
                <a:solidFill>
                  <a:schemeClr val="tx1"/>
                </a:solidFill>
                <a:latin typeface="Arial" charset="0"/>
                <a:ea typeface="宋体" charset="0"/>
                <a:cs typeface="宋体" charset="0"/>
              </a:defRPr>
            </a:lvl1pPr>
            <a:lvl2pPr marL="702756" indent="-270291" defTabSz="902472" eaLnBrk="0" hangingPunct="0">
              <a:defRPr>
                <a:solidFill>
                  <a:schemeClr val="tx1"/>
                </a:solidFill>
                <a:latin typeface="Arial" charset="0"/>
                <a:ea typeface="宋体" charset="0"/>
              </a:defRPr>
            </a:lvl2pPr>
            <a:lvl3pPr marL="1081164" indent="-216233" defTabSz="902472" eaLnBrk="0" hangingPunct="0">
              <a:defRPr>
                <a:solidFill>
                  <a:schemeClr val="tx1"/>
                </a:solidFill>
                <a:latin typeface="Arial" charset="0"/>
                <a:ea typeface="宋体" charset="0"/>
              </a:defRPr>
            </a:lvl3pPr>
            <a:lvl4pPr marL="1513629" indent="-216233" defTabSz="902472" eaLnBrk="0" hangingPunct="0">
              <a:defRPr>
                <a:solidFill>
                  <a:schemeClr val="tx1"/>
                </a:solidFill>
                <a:latin typeface="Arial" charset="0"/>
                <a:ea typeface="宋体" charset="0"/>
              </a:defRPr>
            </a:lvl4pPr>
            <a:lvl5pPr marL="1946095" indent="-216233" defTabSz="902472" eaLnBrk="0" hangingPunct="0">
              <a:defRPr>
                <a:solidFill>
                  <a:schemeClr val="tx1"/>
                </a:solidFill>
                <a:latin typeface="Arial" charset="0"/>
                <a:ea typeface="宋体" charset="0"/>
              </a:defRPr>
            </a:lvl5pPr>
            <a:lvl6pPr marL="2378560" indent="-216233" defTabSz="902472" eaLnBrk="0" fontAlgn="base" hangingPunct="0">
              <a:spcBef>
                <a:spcPct val="0"/>
              </a:spcBef>
              <a:spcAft>
                <a:spcPct val="0"/>
              </a:spcAft>
              <a:defRPr>
                <a:solidFill>
                  <a:schemeClr val="tx1"/>
                </a:solidFill>
                <a:latin typeface="Arial" charset="0"/>
                <a:ea typeface="宋体" charset="0"/>
              </a:defRPr>
            </a:lvl6pPr>
            <a:lvl7pPr marL="2811026" indent="-216233" defTabSz="902472" eaLnBrk="0" fontAlgn="base" hangingPunct="0">
              <a:spcBef>
                <a:spcPct val="0"/>
              </a:spcBef>
              <a:spcAft>
                <a:spcPct val="0"/>
              </a:spcAft>
              <a:defRPr>
                <a:solidFill>
                  <a:schemeClr val="tx1"/>
                </a:solidFill>
                <a:latin typeface="Arial" charset="0"/>
                <a:ea typeface="宋体" charset="0"/>
              </a:defRPr>
            </a:lvl7pPr>
            <a:lvl8pPr marL="3243491" indent="-216233" defTabSz="902472" eaLnBrk="0" fontAlgn="base" hangingPunct="0">
              <a:spcBef>
                <a:spcPct val="0"/>
              </a:spcBef>
              <a:spcAft>
                <a:spcPct val="0"/>
              </a:spcAft>
              <a:defRPr>
                <a:solidFill>
                  <a:schemeClr val="tx1"/>
                </a:solidFill>
                <a:latin typeface="Arial" charset="0"/>
                <a:ea typeface="宋体" charset="0"/>
              </a:defRPr>
            </a:lvl8pPr>
            <a:lvl9pPr marL="3675957" indent="-216233" defTabSz="902472" eaLnBrk="0" fontAlgn="base" hangingPunct="0">
              <a:spcBef>
                <a:spcPct val="0"/>
              </a:spcBef>
              <a:spcAft>
                <a:spcPct val="0"/>
              </a:spcAft>
              <a:defRPr>
                <a:solidFill>
                  <a:schemeClr val="tx1"/>
                </a:solidFill>
                <a:latin typeface="Arial" charset="0"/>
                <a:ea typeface="宋体" charset="0"/>
              </a:defRPr>
            </a:lvl9pPr>
          </a:lstStyle>
          <a:p>
            <a:pPr eaLnBrk="1" hangingPunct="1"/>
            <a:fld id="{99EE9AF5-6C39-8745-9AF4-ECBFC265DF0D}" type="slidenum">
              <a:rPr lang="en-US" altLang="zh-CN"/>
              <a:pPr eaLnBrk="1" hangingPunct="1"/>
              <a:t>13</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We</a:t>
            </a:r>
            <a:r>
              <a:rPr kumimoji="1" lang="en-US" altLang="zh-CN" baseline="0" dirty="0" smtClean="0"/>
              <a:t> use real machine that has i7-860 2.8GHz and 8MB last level cache. The memory system is ddr3 dram with 2 channels, 8 ranks, and 64 banks in total.</a:t>
            </a:r>
          </a:p>
          <a:p>
            <a:endParaRPr kumimoji="1" lang="en-US" altLang="zh-CN" baseline="0" dirty="0" smtClean="0"/>
          </a:p>
          <a:p>
            <a:r>
              <a:rPr kumimoji="1" lang="en-US" altLang="zh-CN" baseline="0" dirty="0" smtClean="0"/>
              <a:t>We use spec 2006 for the multi-programmed workloads. And parsec for multi-threaded workloads. </a:t>
            </a:r>
            <a:endParaRPr kumimoji="1" lang="zh-CN" altLang="en-US" dirty="0"/>
          </a:p>
        </p:txBody>
      </p:sp>
      <p:sp>
        <p:nvSpPr>
          <p:cNvPr id="4" name="幻灯片编号占位符 3"/>
          <p:cNvSpPr>
            <a:spLocks noGrp="1"/>
          </p:cNvSpPr>
          <p:nvPr>
            <p:ph type="sldNum" sz="quarter" idx="10"/>
          </p:nvPr>
        </p:nvSpPr>
        <p:spPr/>
        <p:txBody>
          <a:bodyPr/>
          <a:lstStyle/>
          <a:p>
            <a:fld id="{1DE4A6DD-0A5D-4F41-8A72-694DDB36E6C7}" type="slidenum">
              <a:rPr kumimoji="1" lang="zh-CN" altLang="en-US" smtClean="0"/>
              <a:t>14</a:t>
            </a:fld>
            <a:endParaRPr kumimoji="1" lang="zh-CN" altLang="en-US"/>
          </a:p>
        </p:txBody>
      </p:sp>
    </p:spTree>
    <p:extLst>
      <p:ext uri="{BB962C8B-B14F-4D97-AF65-F5344CB8AC3E}">
        <p14:creationId xmlns:p14="http://schemas.microsoft.com/office/powerpoint/2010/main" val="908102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a:ln/>
        </p:spPr>
      </p:sp>
      <p:sp>
        <p:nvSpPr>
          <p:cNvPr id="9216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latin typeface="Arial" charset="0"/>
                <a:ea typeface="宋体" charset="0"/>
              </a:rPr>
              <a:t>Here </a:t>
            </a:r>
            <a:r>
              <a:rPr lang="en-US" altLang="zh-CN" dirty="0">
                <a:latin typeface="Arial" charset="0"/>
                <a:ea typeface="宋体" charset="0"/>
              </a:rPr>
              <a:t>are the overall results.</a:t>
            </a:r>
          </a:p>
          <a:p>
            <a:endParaRPr lang="en-US" altLang="zh-CN" dirty="0" smtClean="0">
              <a:latin typeface="Arial" charset="0"/>
              <a:ea typeface="宋体" charset="0"/>
            </a:endParaRPr>
          </a:p>
          <a:p>
            <a:r>
              <a:rPr lang="en-US" altLang="zh-CN" dirty="0" smtClean="0">
                <a:latin typeface="Arial" charset="0"/>
                <a:ea typeface="宋体" charset="0"/>
              </a:rPr>
              <a:t>The first step experimental results</a:t>
            </a:r>
            <a:r>
              <a:rPr lang="en-US" altLang="zh-CN" baseline="0" dirty="0" smtClean="0">
                <a:latin typeface="Arial" charset="0"/>
                <a:ea typeface="宋体" charset="0"/>
              </a:rPr>
              <a:t> show that …..</a:t>
            </a:r>
            <a:endParaRPr lang="en-US" altLang="zh-CN" dirty="0" smtClean="0">
              <a:latin typeface="Arial" charset="0"/>
              <a:ea typeface="宋体" charset="0"/>
            </a:endParaRPr>
          </a:p>
          <a:p>
            <a:endParaRPr lang="en-US" altLang="zh-CN" dirty="0">
              <a:latin typeface="Arial" charset="0"/>
              <a:ea typeface="宋体" charset="0"/>
            </a:endParaRPr>
          </a:p>
          <a:p>
            <a:r>
              <a:rPr lang="en-US" altLang="zh-CN" dirty="0">
                <a:latin typeface="Arial" charset="0"/>
                <a:ea typeface="宋体" charset="0"/>
              </a:rPr>
              <a:t>By using the software partition approach, we can achieve system throughput improvement by 4.7% on average and up to 8.6%. The maximum slowdown decreases by 4.5% and up to 15.8%. The approach can also save some memory power.</a:t>
            </a:r>
          </a:p>
          <a:p>
            <a:endParaRPr lang="en-US" altLang="zh-CN" dirty="0">
              <a:latin typeface="Arial" charset="0"/>
              <a:ea typeface="宋体" charset="0"/>
            </a:endParaRPr>
          </a:p>
          <a:p>
            <a:r>
              <a:rPr lang="en-US" altLang="zh-CN" dirty="0">
                <a:latin typeface="Arial" charset="0"/>
                <a:ea typeface="宋体" charset="0"/>
              </a:rPr>
              <a:t>So this is our software bank-level partition work.  </a:t>
            </a:r>
            <a:endParaRPr lang="zh-CN" altLang="en-US" dirty="0">
              <a:latin typeface="Arial" charset="0"/>
              <a:ea typeface="宋体" charset="0"/>
            </a:endParaRPr>
          </a:p>
        </p:txBody>
      </p:sp>
      <p:sp>
        <p:nvSpPr>
          <p:cNvPr id="9216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2472" eaLnBrk="0" hangingPunct="0">
              <a:defRPr>
                <a:solidFill>
                  <a:schemeClr val="tx1"/>
                </a:solidFill>
                <a:latin typeface="Arial" charset="0"/>
                <a:ea typeface="宋体" charset="0"/>
                <a:cs typeface="宋体" charset="0"/>
              </a:defRPr>
            </a:lvl1pPr>
            <a:lvl2pPr marL="702756" indent="-270291" defTabSz="902472" eaLnBrk="0" hangingPunct="0">
              <a:defRPr>
                <a:solidFill>
                  <a:schemeClr val="tx1"/>
                </a:solidFill>
                <a:latin typeface="Arial" charset="0"/>
                <a:ea typeface="宋体" charset="0"/>
              </a:defRPr>
            </a:lvl2pPr>
            <a:lvl3pPr marL="1081164" indent="-216233" defTabSz="902472" eaLnBrk="0" hangingPunct="0">
              <a:defRPr>
                <a:solidFill>
                  <a:schemeClr val="tx1"/>
                </a:solidFill>
                <a:latin typeface="Arial" charset="0"/>
                <a:ea typeface="宋体" charset="0"/>
              </a:defRPr>
            </a:lvl3pPr>
            <a:lvl4pPr marL="1513629" indent="-216233" defTabSz="902472" eaLnBrk="0" hangingPunct="0">
              <a:defRPr>
                <a:solidFill>
                  <a:schemeClr val="tx1"/>
                </a:solidFill>
                <a:latin typeface="Arial" charset="0"/>
                <a:ea typeface="宋体" charset="0"/>
              </a:defRPr>
            </a:lvl4pPr>
            <a:lvl5pPr marL="1946095" indent="-216233" defTabSz="902472" eaLnBrk="0" hangingPunct="0">
              <a:defRPr>
                <a:solidFill>
                  <a:schemeClr val="tx1"/>
                </a:solidFill>
                <a:latin typeface="Arial" charset="0"/>
                <a:ea typeface="宋体" charset="0"/>
              </a:defRPr>
            </a:lvl5pPr>
            <a:lvl6pPr marL="2378560" indent="-216233" defTabSz="902472" eaLnBrk="0" fontAlgn="base" hangingPunct="0">
              <a:spcBef>
                <a:spcPct val="0"/>
              </a:spcBef>
              <a:spcAft>
                <a:spcPct val="0"/>
              </a:spcAft>
              <a:defRPr>
                <a:solidFill>
                  <a:schemeClr val="tx1"/>
                </a:solidFill>
                <a:latin typeface="Arial" charset="0"/>
                <a:ea typeface="宋体" charset="0"/>
              </a:defRPr>
            </a:lvl6pPr>
            <a:lvl7pPr marL="2811026" indent="-216233" defTabSz="902472" eaLnBrk="0" fontAlgn="base" hangingPunct="0">
              <a:spcBef>
                <a:spcPct val="0"/>
              </a:spcBef>
              <a:spcAft>
                <a:spcPct val="0"/>
              </a:spcAft>
              <a:defRPr>
                <a:solidFill>
                  <a:schemeClr val="tx1"/>
                </a:solidFill>
                <a:latin typeface="Arial" charset="0"/>
                <a:ea typeface="宋体" charset="0"/>
              </a:defRPr>
            </a:lvl7pPr>
            <a:lvl8pPr marL="3243491" indent="-216233" defTabSz="902472" eaLnBrk="0" fontAlgn="base" hangingPunct="0">
              <a:spcBef>
                <a:spcPct val="0"/>
              </a:spcBef>
              <a:spcAft>
                <a:spcPct val="0"/>
              </a:spcAft>
              <a:defRPr>
                <a:solidFill>
                  <a:schemeClr val="tx1"/>
                </a:solidFill>
                <a:latin typeface="Arial" charset="0"/>
                <a:ea typeface="宋体" charset="0"/>
              </a:defRPr>
            </a:lvl8pPr>
            <a:lvl9pPr marL="3675957" indent="-216233" defTabSz="902472" eaLnBrk="0" fontAlgn="base" hangingPunct="0">
              <a:spcBef>
                <a:spcPct val="0"/>
              </a:spcBef>
              <a:spcAft>
                <a:spcPct val="0"/>
              </a:spcAft>
              <a:defRPr>
                <a:solidFill>
                  <a:schemeClr val="tx1"/>
                </a:solidFill>
                <a:latin typeface="Arial" charset="0"/>
                <a:ea typeface="宋体" charset="0"/>
              </a:defRPr>
            </a:lvl9pPr>
          </a:lstStyle>
          <a:p>
            <a:pPr eaLnBrk="1" hangingPunct="1"/>
            <a:fld id="{AB36A519-9884-5C43-ABB5-978ED7949D3D}" type="slidenum">
              <a:rPr lang="en-US" altLang="zh-CN"/>
              <a:pPr eaLnBrk="1" hangingPunct="1"/>
              <a:t>15</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Our further</a:t>
            </a:r>
            <a:r>
              <a:rPr kumimoji="1" lang="en-US" altLang="zh-CN" baseline="0" dirty="0" smtClean="0"/>
              <a:t> work, extend BPM to BPM+, which can reduce the memory channel level interference. </a:t>
            </a:r>
          </a:p>
          <a:p>
            <a:endParaRPr kumimoji="1" lang="en-US" altLang="zh-CN" baseline="0" dirty="0" smtClean="0"/>
          </a:p>
          <a:p>
            <a:r>
              <a:rPr kumimoji="1" lang="en-US" altLang="zh-CN" baseline="0" dirty="0" smtClean="0"/>
              <a:t>This is the blindly interleaving scheme, and w/ </a:t>
            </a:r>
            <a:r>
              <a:rPr kumimoji="1" lang="en-US" altLang="zh-CN" baseline="0" dirty="0" err="1" smtClean="0"/>
              <a:t>bpm</a:t>
            </a:r>
            <a:r>
              <a:rPr kumimoji="1" lang="en-US" altLang="zh-CN" baseline="0" dirty="0" smtClean="0"/>
              <a:t>+, we let each thread use a specific channel, and </a:t>
            </a:r>
            <a:r>
              <a:rPr kumimoji="1" lang="en-US" altLang="zh-CN" baseline="0" dirty="0" err="1" smtClean="0"/>
              <a:t>bpm</a:t>
            </a:r>
            <a:r>
              <a:rPr kumimoji="1" lang="en-US" altLang="zh-CN" baseline="0" dirty="0" smtClean="0"/>
              <a:t>+ also partition memory at dram bank level.</a:t>
            </a:r>
          </a:p>
          <a:p>
            <a:endParaRPr kumimoji="1" lang="en-US" altLang="zh-CN" dirty="0" smtClean="0"/>
          </a:p>
          <a:p>
            <a:r>
              <a:rPr kumimoji="1" lang="en-US" altLang="zh-CN" dirty="0" smtClean="0"/>
              <a:t>The performance is from</a:t>
            </a:r>
            <a:r>
              <a:rPr kumimoji="1" lang="en-US" altLang="zh-CN" baseline="0" dirty="0" smtClean="0"/>
              <a:t> eliminating the bank level interferences and the mitigating channel level memory pressure.</a:t>
            </a:r>
            <a:endParaRPr kumimoji="1" lang="zh-CN" altLang="en-US" dirty="0"/>
          </a:p>
        </p:txBody>
      </p:sp>
      <p:sp>
        <p:nvSpPr>
          <p:cNvPr id="4" name="幻灯片编号占位符 3"/>
          <p:cNvSpPr>
            <a:spLocks noGrp="1"/>
          </p:cNvSpPr>
          <p:nvPr>
            <p:ph type="sldNum" sz="quarter" idx="10"/>
          </p:nvPr>
        </p:nvSpPr>
        <p:spPr/>
        <p:txBody>
          <a:bodyPr/>
          <a:lstStyle/>
          <a:p>
            <a:fld id="{DCC01CE7-87E5-D84D-8669-20C7A6660E86}" type="slidenum">
              <a:rPr kumimoji="1" lang="zh-CN" altLang="en-US" smtClean="0"/>
              <a:t>16</a:t>
            </a:fld>
            <a:endParaRPr kumimoji="1" lang="zh-CN" altLang="en-US"/>
          </a:p>
        </p:txBody>
      </p:sp>
    </p:spTree>
    <p:extLst>
      <p:ext uri="{BB962C8B-B14F-4D97-AF65-F5344CB8AC3E}">
        <p14:creationId xmlns:p14="http://schemas.microsoft.com/office/powerpoint/2010/main" val="382157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Compared with BPM, BPM+</a:t>
            </a:r>
            <a:r>
              <a:rPr kumimoji="1" lang="en-US" altLang="zh-CN" baseline="0" dirty="0" smtClean="0"/>
              <a:t> further brings additional performance benefits. </a:t>
            </a:r>
            <a:endParaRPr kumimoji="1" lang="zh-CN" altLang="en-US" dirty="0"/>
          </a:p>
        </p:txBody>
      </p:sp>
      <p:sp>
        <p:nvSpPr>
          <p:cNvPr id="4" name="幻灯片编号占位符 3"/>
          <p:cNvSpPr>
            <a:spLocks noGrp="1"/>
          </p:cNvSpPr>
          <p:nvPr>
            <p:ph type="sldNum" sz="quarter" idx="10"/>
          </p:nvPr>
        </p:nvSpPr>
        <p:spPr/>
        <p:txBody>
          <a:bodyPr/>
          <a:lstStyle/>
          <a:p>
            <a:fld id="{DCC01CE7-87E5-D84D-8669-20C7A6660E86}" type="slidenum">
              <a:rPr kumimoji="1" lang="zh-CN" altLang="en-US" smtClean="0"/>
              <a:t>17</a:t>
            </a:fld>
            <a:endParaRPr kumimoji="1" lang="zh-CN" altLang="en-US"/>
          </a:p>
        </p:txBody>
      </p:sp>
    </p:spTree>
    <p:extLst>
      <p:ext uri="{BB962C8B-B14F-4D97-AF65-F5344CB8AC3E}">
        <p14:creationId xmlns:p14="http://schemas.microsoft.com/office/powerpoint/2010/main" val="1040228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Our mechanism is dynamic and flexible.</a:t>
            </a:r>
            <a:r>
              <a:rPr kumimoji="1" lang="en-US" altLang="zh-CN" baseline="0" dirty="0" smtClean="0"/>
              <a:t> You can develop new memory and process scheduler base on it. </a:t>
            </a:r>
            <a:r>
              <a:rPr kumimoji="1" lang="en-US" altLang="zh-CN" dirty="0" smtClean="0"/>
              <a:t> </a:t>
            </a:r>
          </a:p>
          <a:p>
            <a:endParaRPr kumimoji="1" lang="en-US" altLang="zh-CN" dirty="0" smtClean="0"/>
          </a:p>
          <a:p>
            <a:r>
              <a:rPr kumimoji="1" lang="en-US" altLang="zh-CN" dirty="0" smtClean="0"/>
              <a:t>For example, by using</a:t>
            </a:r>
            <a:r>
              <a:rPr kumimoji="1" lang="en-US" altLang="zh-CN" baseline="0" dirty="0" smtClean="0"/>
              <a:t> performance counter, we are able to develop a bandwidth-aware scheduler, which support dynamic memory partitioning.</a:t>
            </a:r>
            <a:endParaRPr kumimoji="1" lang="en-US" altLang="zh-CN" dirty="0" smtClean="0"/>
          </a:p>
          <a:p>
            <a:endParaRPr kumimoji="1" lang="en-US" altLang="zh-CN" dirty="0" smtClean="0"/>
          </a:p>
          <a:p>
            <a:r>
              <a:rPr kumimoji="1" lang="en-US" altLang="zh-CN" dirty="0" smtClean="0"/>
              <a:t>----</a:t>
            </a:r>
          </a:p>
          <a:p>
            <a:endParaRPr kumimoji="1" lang="en-US" altLang="zh-CN" dirty="0" smtClean="0"/>
          </a:p>
          <a:p>
            <a:r>
              <a:rPr kumimoji="1" lang="en-US" altLang="zh-CN" dirty="0" smtClean="0"/>
              <a:t>Our mechanism framework supports dynamic optimizations.</a:t>
            </a:r>
            <a:r>
              <a:rPr kumimoji="1" lang="en-US" altLang="zh-CN" baseline="0" dirty="0" smtClean="0"/>
              <a:t> Using hardware performance counter, we can develop new memory schedulers to support diversity. </a:t>
            </a:r>
            <a:endParaRPr kumimoji="1" lang="zh-CN" altLang="en-US" dirty="0"/>
          </a:p>
        </p:txBody>
      </p:sp>
      <p:sp>
        <p:nvSpPr>
          <p:cNvPr id="4" name="幻灯片编号占位符 3"/>
          <p:cNvSpPr>
            <a:spLocks noGrp="1"/>
          </p:cNvSpPr>
          <p:nvPr>
            <p:ph type="sldNum" sz="quarter" idx="10"/>
          </p:nvPr>
        </p:nvSpPr>
        <p:spPr/>
        <p:txBody>
          <a:bodyPr/>
          <a:lstStyle/>
          <a:p>
            <a:fld id="{DCC01CE7-87E5-D84D-8669-20C7A6660E86}" type="slidenum">
              <a:rPr kumimoji="1" lang="zh-CN" altLang="en-US" smtClean="0"/>
              <a:t>18</a:t>
            </a:fld>
            <a:endParaRPr kumimoji="1" lang="zh-CN" altLang="en-US"/>
          </a:p>
        </p:txBody>
      </p:sp>
    </p:spTree>
    <p:extLst>
      <p:ext uri="{BB962C8B-B14F-4D97-AF65-F5344CB8AC3E}">
        <p14:creationId xmlns:p14="http://schemas.microsoft.com/office/powerpoint/2010/main" val="1823664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err="1" smtClean="0"/>
              <a:t>Bpm</a:t>
            </a:r>
            <a:r>
              <a:rPr kumimoji="1" lang="en-US" altLang="zh-CN" baseline="0" dirty="0" smtClean="0"/>
              <a:t> is promising for future multi-/many-core platforms. We conduct an experiment, with the decreasing of per-core bandwidth, </a:t>
            </a:r>
            <a:r>
              <a:rPr kumimoji="1" lang="en-US" altLang="zh-CN" baseline="0" dirty="0" err="1" smtClean="0"/>
              <a:t>bpm</a:t>
            </a:r>
            <a:r>
              <a:rPr kumimoji="1" lang="en-US" altLang="zh-CN" baseline="0" dirty="0" smtClean="0"/>
              <a:t> will be more effective.</a:t>
            </a:r>
            <a:endParaRPr kumimoji="1" lang="zh-CN" altLang="en-US" dirty="0"/>
          </a:p>
        </p:txBody>
      </p:sp>
      <p:sp>
        <p:nvSpPr>
          <p:cNvPr id="4" name="幻灯片编号占位符 3"/>
          <p:cNvSpPr>
            <a:spLocks noGrp="1"/>
          </p:cNvSpPr>
          <p:nvPr>
            <p:ph type="sldNum" sz="quarter" idx="10"/>
          </p:nvPr>
        </p:nvSpPr>
        <p:spPr/>
        <p:txBody>
          <a:bodyPr/>
          <a:lstStyle/>
          <a:p>
            <a:fld id="{DCC01CE7-87E5-D84D-8669-20C7A6660E86}" type="slidenum">
              <a:rPr kumimoji="1" lang="zh-CN" altLang="en-US" smtClean="0"/>
              <a:t>19</a:t>
            </a:fld>
            <a:endParaRPr kumimoji="1" lang="zh-CN" altLang="en-US"/>
          </a:p>
        </p:txBody>
      </p:sp>
    </p:spTree>
    <p:extLst>
      <p:ext uri="{BB962C8B-B14F-4D97-AF65-F5344CB8AC3E}">
        <p14:creationId xmlns:p14="http://schemas.microsoft.com/office/powerpoint/2010/main" val="3012520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Our goal is</a:t>
            </a:r>
            <a:r>
              <a:rPr kumimoji="1" lang="en-US" altLang="zh-CN" baseline="0" dirty="0" smtClean="0"/>
              <a:t> to ……</a:t>
            </a:r>
            <a:endParaRPr kumimoji="1" lang="en-US" altLang="zh-CN" dirty="0" smtClean="0"/>
          </a:p>
          <a:p>
            <a:endParaRPr kumimoji="1" lang="en-US" altLang="zh-CN" dirty="0" smtClean="0"/>
          </a:p>
          <a:p>
            <a:r>
              <a:rPr kumimoji="1" lang="en-US" altLang="zh-CN" dirty="0" smtClean="0"/>
              <a:t>To this end, </a:t>
            </a:r>
            <a:endParaRPr kumimoji="1" lang="zh-CN" altLang="en-US" dirty="0"/>
          </a:p>
        </p:txBody>
      </p:sp>
      <p:sp>
        <p:nvSpPr>
          <p:cNvPr id="4" name="幻灯片编号占位符 3"/>
          <p:cNvSpPr>
            <a:spLocks noGrp="1"/>
          </p:cNvSpPr>
          <p:nvPr>
            <p:ph type="sldNum" sz="quarter" idx="10"/>
          </p:nvPr>
        </p:nvSpPr>
        <p:spPr/>
        <p:txBody>
          <a:bodyPr/>
          <a:lstStyle/>
          <a:p>
            <a:fld id="{1DE4A6DD-0A5D-4F41-8A72-694DDB36E6C7}" type="slidenum">
              <a:rPr kumimoji="1" lang="zh-CN" altLang="en-US" smtClean="0"/>
              <a:t>20</a:t>
            </a:fld>
            <a:endParaRPr kumimoji="1" lang="zh-CN" altLang="en-US"/>
          </a:p>
        </p:txBody>
      </p:sp>
    </p:spTree>
    <p:extLst>
      <p:ext uri="{BB962C8B-B14F-4D97-AF65-F5344CB8AC3E}">
        <p14:creationId xmlns:p14="http://schemas.microsoft.com/office/powerpoint/2010/main" val="31028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The</a:t>
            </a:r>
            <a:r>
              <a:rPr kumimoji="1" lang="en-US" altLang="zh-CN" baseline="0" dirty="0" smtClean="0"/>
              <a:t> above-mentioned contents are so called Horizontal approaches, since the optimizations are only conducted at single level. </a:t>
            </a:r>
          </a:p>
          <a:p>
            <a:endParaRPr kumimoji="1" lang="en-US" altLang="zh-CN" baseline="0" dirty="0" smtClean="0"/>
          </a:p>
          <a:p>
            <a:r>
              <a:rPr kumimoji="1" lang="en-US" altLang="zh-CN" baseline="0" dirty="0" smtClean="0"/>
              <a:t>This topic is going vertical in memory hierarchy.</a:t>
            </a:r>
            <a:endParaRPr kumimoji="1" lang="zh-CN" altLang="en-US" dirty="0"/>
          </a:p>
        </p:txBody>
      </p:sp>
      <p:sp>
        <p:nvSpPr>
          <p:cNvPr id="4" name="幻灯片编号占位符 3"/>
          <p:cNvSpPr>
            <a:spLocks noGrp="1"/>
          </p:cNvSpPr>
          <p:nvPr>
            <p:ph type="sldNum" sz="quarter" idx="10"/>
          </p:nvPr>
        </p:nvSpPr>
        <p:spPr/>
        <p:txBody>
          <a:bodyPr/>
          <a:lstStyle/>
          <a:p>
            <a:fld id="{DCC01CE7-87E5-D84D-8669-20C7A6660E86}" type="slidenum">
              <a:rPr kumimoji="1" lang="zh-CN" altLang="en-US" smtClean="0"/>
              <a:t>21</a:t>
            </a:fld>
            <a:endParaRPr kumimoji="1" lang="zh-CN" altLang="en-US"/>
          </a:p>
        </p:txBody>
      </p:sp>
    </p:spTree>
    <p:extLst>
      <p:ext uri="{BB962C8B-B14F-4D97-AF65-F5344CB8AC3E}">
        <p14:creationId xmlns:p14="http://schemas.microsoft.com/office/powerpoint/2010/main" val="3243484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This is today’s summary. I will</a:t>
            </a:r>
            <a:r>
              <a:rPr kumimoji="1" lang="en-US" altLang="zh-CN" baseline="0" dirty="0" smtClean="0"/>
              <a:t> give at least 3 topics, </a:t>
            </a:r>
            <a:endParaRPr kumimoji="1" lang="en-US" altLang="zh-CN" dirty="0" smtClean="0"/>
          </a:p>
          <a:p>
            <a:r>
              <a:rPr kumimoji="1" lang="en-US" altLang="zh-CN" dirty="0" smtClean="0"/>
              <a:t>And If</a:t>
            </a:r>
            <a:r>
              <a:rPr kumimoji="1" lang="en-US" altLang="zh-CN" baseline="0" dirty="0" smtClean="0"/>
              <a:t> time permits I may want to introduce our on-going work</a:t>
            </a:r>
            <a:endParaRPr kumimoji="1" lang="zh-CN" altLang="en-US" dirty="0"/>
          </a:p>
        </p:txBody>
      </p:sp>
      <p:sp>
        <p:nvSpPr>
          <p:cNvPr id="4" name="幻灯片编号占位符 3"/>
          <p:cNvSpPr>
            <a:spLocks noGrp="1"/>
          </p:cNvSpPr>
          <p:nvPr>
            <p:ph type="sldNum" sz="quarter" idx="10"/>
          </p:nvPr>
        </p:nvSpPr>
        <p:spPr/>
        <p:txBody>
          <a:bodyPr/>
          <a:lstStyle/>
          <a:p>
            <a:fld id="{DCC01CE7-87E5-D84D-8669-20C7A6660E86}" type="slidenum">
              <a:rPr kumimoji="1" lang="zh-CN" altLang="en-US" smtClean="0"/>
              <a:t>2</a:t>
            </a:fld>
            <a:endParaRPr kumimoji="1" lang="zh-CN" altLang="en-US"/>
          </a:p>
        </p:txBody>
      </p:sp>
    </p:spTree>
    <p:extLst>
      <p:ext uri="{BB962C8B-B14F-4D97-AF65-F5344CB8AC3E}">
        <p14:creationId xmlns:p14="http://schemas.microsoft.com/office/powerpoint/2010/main" val="539556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5442F372-12C6-2941-89C2-203CE56EDE69}" type="slidenum">
              <a:rPr kumimoji="1" lang="zh-CN" altLang="en-US" smtClean="0"/>
              <a:t>23</a:t>
            </a:fld>
            <a:endParaRPr kumimoji="1" lang="zh-CN" altLang="en-US"/>
          </a:p>
        </p:txBody>
      </p:sp>
    </p:spTree>
    <p:extLst>
      <p:ext uri="{BB962C8B-B14F-4D97-AF65-F5344CB8AC3E}">
        <p14:creationId xmlns:p14="http://schemas.microsoft.com/office/powerpoint/2010/main" val="2664584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We further investigate</a:t>
            </a:r>
            <a:r>
              <a:rPr kumimoji="1" lang="en-US" altLang="zh-CN" baseline="0" dirty="0" smtClean="0"/>
              <a:t> the physical address mapping in modern computer. we found the address bits can be classified into three categories, Bank bits, Cache bits, and O-bits respectively. The O-bits denote both DRAM Bank and Cache address.  The is a concrete example of Intel commercial chip.</a:t>
            </a:r>
            <a:endParaRPr kumimoji="1" lang="zh-CN" altLang="en-US" dirty="0"/>
          </a:p>
        </p:txBody>
      </p:sp>
      <p:sp>
        <p:nvSpPr>
          <p:cNvPr id="4" name="幻灯片编号占位符 3"/>
          <p:cNvSpPr>
            <a:spLocks noGrp="1"/>
          </p:cNvSpPr>
          <p:nvPr>
            <p:ph type="sldNum" sz="quarter" idx="10"/>
          </p:nvPr>
        </p:nvSpPr>
        <p:spPr/>
        <p:txBody>
          <a:bodyPr/>
          <a:lstStyle/>
          <a:p>
            <a:fld id="{DCC01CE7-87E5-D84D-8669-20C7A6660E86}" type="slidenum">
              <a:rPr kumimoji="1" lang="zh-CN" altLang="en-US" smtClean="0"/>
              <a:t>24</a:t>
            </a:fld>
            <a:endParaRPr kumimoji="1" lang="zh-CN" altLang="en-US"/>
          </a:p>
        </p:txBody>
      </p:sp>
    </p:spTree>
    <p:extLst>
      <p:ext uri="{BB962C8B-B14F-4D97-AF65-F5344CB8AC3E}">
        <p14:creationId xmlns:p14="http://schemas.microsoft.com/office/powerpoint/2010/main" val="3792760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Using o-bits, we can vertically</a:t>
            </a:r>
            <a:r>
              <a:rPr kumimoji="1" lang="en-US" altLang="zh-CN" baseline="0" dirty="0" smtClean="0"/>
              <a:t> partition last cache and dram bank at the same time. We introduce the concept of vertical partitioning, since it can eliminate the memory interferences at both cache level and dram bank level at the same time.</a:t>
            </a:r>
            <a:endParaRPr kumimoji="1" lang="zh-CN" altLang="en-US" dirty="0"/>
          </a:p>
        </p:txBody>
      </p:sp>
      <p:sp>
        <p:nvSpPr>
          <p:cNvPr id="4" name="幻灯片编号占位符 3"/>
          <p:cNvSpPr>
            <a:spLocks noGrp="1"/>
          </p:cNvSpPr>
          <p:nvPr>
            <p:ph type="sldNum" sz="quarter" idx="10"/>
          </p:nvPr>
        </p:nvSpPr>
        <p:spPr/>
        <p:txBody>
          <a:bodyPr/>
          <a:lstStyle/>
          <a:p>
            <a:fld id="{5442F372-12C6-2941-89C2-203CE56EDE69}" type="slidenum">
              <a:rPr kumimoji="1" lang="zh-CN" altLang="en-US" smtClean="0"/>
              <a:t>25</a:t>
            </a:fld>
            <a:endParaRPr kumimoji="1" lang="zh-CN" altLang="en-US"/>
          </a:p>
        </p:txBody>
      </p:sp>
    </p:spTree>
    <p:extLst>
      <p:ext uri="{BB962C8B-B14F-4D97-AF65-F5344CB8AC3E}">
        <p14:creationId xmlns:p14="http://schemas.microsoft.com/office/powerpoint/2010/main" val="2107580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With vertical,</a:t>
            </a:r>
            <a:r>
              <a:rPr kumimoji="1" lang="en-US" altLang="zh-CN" baseline="0" dirty="0" smtClean="0"/>
              <a:t> we exploit the potential optimization space. The horizontal ones, and the vertical approaches with different optimizations granularity.</a:t>
            </a:r>
            <a:endParaRPr kumimoji="1" lang="en-US" altLang="zh-CN" dirty="0" smtClean="0"/>
          </a:p>
          <a:p>
            <a:endParaRPr kumimoji="1" lang="en-US" altLang="zh-CN" dirty="0" smtClean="0"/>
          </a:p>
          <a:p>
            <a:r>
              <a:rPr kumimoji="1" lang="en-US" altLang="zh-CN" dirty="0" smtClean="0"/>
              <a:t>For</a:t>
            </a:r>
            <a:r>
              <a:rPr kumimoji="1" lang="en-US" altLang="zh-CN" baseline="0" dirty="0" smtClean="0"/>
              <a:t> </a:t>
            </a:r>
            <a:r>
              <a:rPr kumimoji="1" lang="en-US" altLang="zh-CN" baseline="0" dirty="0" err="1" smtClean="0"/>
              <a:t>example,</a:t>
            </a:r>
            <a:r>
              <a:rPr kumimoji="1" lang="en-US" altLang="zh-CN" dirty="0" err="1" smtClean="0"/>
              <a:t>B-vp</a:t>
            </a:r>
            <a:r>
              <a:rPr kumimoji="1" lang="en-US" altLang="zh-CN" baseline="0" dirty="0" smtClean="0"/>
              <a:t> uses one b-bit + two o-bits, and thus partitions bank level </a:t>
            </a:r>
            <a:r>
              <a:rPr lang="en-US" altLang="zh-CN" sz="1200" kern="1200" dirty="0" smtClean="0">
                <a:solidFill>
                  <a:schemeClr val="tx1"/>
                </a:solidFill>
                <a:latin typeface="+mn-lt"/>
                <a:ea typeface="+mn-ea"/>
                <a:cs typeface="+mn-cs"/>
              </a:rPr>
              <a:t>at a finer granularity.</a:t>
            </a:r>
            <a:r>
              <a:rPr kumimoji="1" lang="en-US" altLang="zh-CN" baseline="0" dirty="0" smtClean="0"/>
              <a:t> </a:t>
            </a:r>
            <a:endParaRPr kumimoji="1" lang="zh-CN" altLang="en-US" dirty="0"/>
          </a:p>
        </p:txBody>
      </p:sp>
      <p:sp>
        <p:nvSpPr>
          <p:cNvPr id="4" name="幻灯片编号占位符 3"/>
          <p:cNvSpPr>
            <a:spLocks noGrp="1"/>
          </p:cNvSpPr>
          <p:nvPr>
            <p:ph type="sldNum" sz="quarter" idx="10"/>
          </p:nvPr>
        </p:nvSpPr>
        <p:spPr/>
        <p:txBody>
          <a:bodyPr/>
          <a:lstStyle/>
          <a:p>
            <a:fld id="{5442F372-12C6-2941-89C2-203CE56EDE69}" type="slidenum">
              <a:rPr kumimoji="1" lang="zh-CN" altLang="en-US" smtClean="0"/>
              <a:t>26</a:t>
            </a:fld>
            <a:endParaRPr kumimoji="1" lang="zh-CN" altLang="en-US"/>
          </a:p>
        </p:txBody>
      </p:sp>
    </p:spTree>
    <p:extLst>
      <p:ext uri="{BB962C8B-B14F-4D97-AF65-F5344CB8AC3E}">
        <p14:creationId xmlns:p14="http://schemas.microsoft.com/office/powerpoint/2010/main" val="31041204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CC01CE7-87E5-D84D-8669-20C7A6660E86}" type="slidenum">
              <a:rPr kumimoji="1" lang="zh-CN" altLang="en-US" smtClean="0"/>
              <a:t>27</a:t>
            </a:fld>
            <a:endParaRPr kumimoji="1" lang="zh-CN" altLang="en-US"/>
          </a:p>
        </p:txBody>
      </p:sp>
    </p:spTree>
    <p:extLst>
      <p:ext uri="{BB962C8B-B14F-4D97-AF65-F5344CB8AC3E}">
        <p14:creationId xmlns:p14="http://schemas.microsoft.com/office/powerpoint/2010/main" val="3917187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These workloads</a:t>
            </a:r>
            <a:r>
              <a:rPr kumimoji="1" lang="en-US" altLang="zh-CN" baseline="0" dirty="0" smtClean="0"/>
              <a:t> are in quadrant one. Thus, here, we come up to the conclusion that the benefits from bank partitioning and cache partitioning can be accumulated together</a:t>
            </a:r>
          </a:p>
          <a:p>
            <a:endParaRPr kumimoji="1" lang="en-US" altLang="zh-CN" baseline="0" dirty="0" smtClean="0"/>
          </a:p>
          <a:p>
            <a:r>
              <a:rPr kumimoji="1" lang="en-US" altLang="zh-CN" baseline="0" dirty="0" smtClean="0"/>
              <a:t>But the coming problem is the performance in workload sensitive. </a:t>
            </a:r>
            <a:endParaRPr kumimoji="1" lang="zh-CN" altLang="en-US" dirty="0"/>
          </a:p>
        </p:txBody>
      </p:sp>
      <p:sp>
        <p:nvSpPr>
          <p:cNvPr id="4" name="幻灯片编号占位符 3"/>
          <p:cNvSpPr>
            <a:spLocks noGrp="1"/>
          </p:cNvSpPr>
          <p:nvPr>
            <p:ph type="sldNum" sz="quarter" idx="10"/>
          </p:nvPr>
        </p:nvSpPr>
        <p:spPr/>
        <p:txBody>
          <a:bodyPr/>
          <a:lstStyle/>
          <a:p>
            <a:fld id="{DCC01CE7-87E5-D84D-8669-20C7A6660E86}" type="slidenum">
              <a:rPr kumimoji="1" lang="zh-CN" altLang="en-US" smtClean="0"/>
              <a:t>29</a:t>
            </a:fld>
            <a:endParaRPr kumimoji="1" lang="zh-CN" altLang="en-US"/>
          </a:p>
        </p:txBody>
      </p:sp>
    </p:spTree>
    <p:extLst>
      <p:ext uri="{BB962C8B-B14F-4D97-AF65-F5344CB8AC3E}">
        <p14:creationId xmlns:p14="http://schemas.microsoft.com/office/powerpoint/2010/main" val="1900008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Then we study how to leverage the potential optimization space</a:t>
            </a:r>
            <a:endParaRPr kumimoji="1" lang="zh-CN" altLang="en-US" dirty="0"/>
          </a:p>
        </p:txBody>
      </p:sp>
      <p:sp>
        <p:nvSpPr>
          <p:cNvPr id="4" name="幻灯片编号占位符 3"/>
          <p:cNvSpPr>
            <a:spLocks noGrp="1"/>
          </p:cNvSpPr>
          <p:nvPr>
            <p:ph type="sldNum" sz="quarter" idx="10"/>
          </p:nvPr>
        </p:nvSpPr>
        <p:spPr/>
        <p:txBody>
          <a:bodyPr/>
          <a:lstStyle/>
          <a:p>
            <a:fld id="{DCC01CE7-87E5-D84D-8669-20C7A6660E86}" type="slidenum">
              <a:rPr kumimoji="1" lang="zh-CN" altLang="en-US" smtClean="0"/>
              <a:t>30</a:t>
            </a:fld>
            <a:endParaRPr kumimoji="1" lang="zh-CN" altLang="en-US"/>
          </a:p>
        </p:txBody>
      </p:sp>
    </p:spTree>
    <p:extLst>
      <p:ext uri="{BB962C8B-B14F-4D97-AF65-F5344CB8AC3E}">
        <p14:creationId xmlns:p14="http://schemas.microsoft.com/office/powerpoint/2010/main" val="33200824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In</a:t>
            </a:r>
            <a:r>
              <a:rPr kumimoji="1" lang="en-US" altLang="zh-CN" baseline="0" dirty="0" smtClean="0"/>
              <a:t> first step, we classify applications into several types based on their cache sensitivity. </a:t>
            </a:r>
            <a:endParaRPr kumimoji="1" lang="en-US" altLang="zh-CN" dirty="0" smtClean="0"/>
          </a:p>
          <a:p>
            <a:endParaRPr kumimoji="1" lang="en-US" altLang="zh-CN" dirty="0" smtClean="0"/>
          </a:p>
          <a:p>
            <a:r>
              <a:rPr kumimoji="1" lang="en-US" altLang="zh-CN" dirty="0" smtClean="0"/>
              <a:t>For example, LLCH</a:t>
            </a:r>
            <a:r>
              <a:rPr kumimoji="1" lang="en-US" altLang="zh-CN" baseline="0" dirty="0" smtClean="0"/>
              <a:t> means the program is with high requirement on LLC, </a:t>
            </a:r>
            <a:r>
              <a:rPr kumimoji="1" lang="en-US" altLang="zh-CN" baseline="0" dirty="0" err="1" smtClean="0"/>
              <a:t>llct</a:t>
            </a:r>
            <a:r>
              <a:rPr kumimoji="1" lang="zh-CN" altLang="en-US" baseline="0" dirty="0" smtClean="0"/>
              <a:t> </a:t>
            </a:r>
            <a:r>
              <a:rPr kumimoji="1" lang="en-US" altLang="zh-CN" baseline="0" dirty="0" smtClean="0"/>
              <a:t>means</a:t>
            </a:r>
            <a:r>
              <a:rPr kumimoji="1" lang="zh-CN" altLang="en-US" baseline="0" dirty="0" smtClean="0"/>
              <a:t> </a:t>
            </a:r>
            <a:r>
              <a:rPr kumimoji="1" lang="en-US" altLang="zh-CN" baseline="0" dirty="0" smtClean="0"/>
              <a:t>Last Level Cache Thrashing.</a:t>
            </a:r>
            <a:endParaRPr kumimoji="1" lang="en-US" altLang="zh-CN" dirty="0" smtClean="0"/>
          </a:p>
          <a:p>
            <a:r>
              <a:rPr kumimoji="1" lang="en-US" altLang="zh-CN" dirty="0" smtClean="0"/>
              <a:t>---------------</a:t>
            </a:r>
          </a:p>
          <a:p>
            <a:r>
              <a:rPr kumimoji="1" lang="en-US" altLang="zh-CN" dirty="0" smtClean="0"/>
              <a:t>We</a:t>
            </a:r>
            <a:r>
              <a:rPr kumimoji="1" lang="en-US" altLang="zh-CN" baseline="0" dirty="0" smtClean="0"/>
              <a:t> </a:t>
            </a:r>
            <a:r>
              <a:rPr kumimoji="1" lang="en-US" altLang="zh-CN" dirty="0" smtClean="0"/>
              <a:t>found cache sensitivity is a factor that impacts the performance of VP. Since</a:t>
            </a:r>
            <a:r>
              <a:rPr kumimoji="1" lang="en-US" altLang="zh-CN" baseline="0" dirty="0" smtClean="0"/>
              <a:t> </a:t>
            </a:r>
            <a:r>
              <a:rPr kumimoji="1" lang="en-US" altLang="zh-CN" baseline="0" dirty="0" err="1" smtClean="0"/>
              <a:t>vp</a:t>
            </a:r>
            <a:r>
              <a:rPr kumimoji="1" lang="en-US" altLang="zh-CN" baseline="0" dirty="0" smtClean="0"/>
              <a:t> adds the performance gains of Cache partitioning and Bank partitioning together. </a:t>
            </a:r>
            <a:endParaRPr kumimoji="1" lang="en-US" altLang="zh-CN" dirty="0" smtClean="0"/>
          </a:p>
          <a:p>
            <a:endParaRPr kumimoji="1" lang="en-US" altLang="zh-CN" dirty="0" smtClean="0"/>
          </a:p>
          <a:p>
            <a:r>
              <a:rPr kumimoji="1" lang="en-US" altLang="zh-CN" dirty="0" smtClean="0"/>
              <a:t>Thus, to make right decision on selecting</a:t>
            </a:r>
            <a:r>
              <a:rPr kumimoji="1" lang="en-US" altLang="zh-CN" baseline="0" dirty="0" smtClean="0"/>
              <a:t> vertical partitioning, </a:t>
            </a:r>
            <a:r>
              <a:rPr kumimoji="1" lang="en-US" altLang="zh-CN" dirty="0" smtClean="0"/>
              <a:t>we classify application’s caching behavior into four </a:t>
            </a:r>
            <a:r>
              <a:rPr kumimoji="1" lang="en-US" altLang="zh-CN" dirty="0" err="1" smtClean="0"/>
              <a:t>catoegires</a:t>
            </a:r>
            <a:r>
              <a:rPr kumimoji="1" lang="en-US" altLang="zh-CN" dirty="0" smtClean="0"/>
              <a:t>, LLCH, LLCT, LLCM and CCF in terms of the cache requirement.  </a:t>
            </a:r>
          </a:p>
          <a:p>
            <a:endParaRPr kumimoji="1" lang="en-US" altLang="zh-CN" dirty="0" smtClean="0"/>
          </a:p>
          <a:p>
            <a:r>
              <a:rPr kumimoji="1" lang="en-US" altLang="zh-CN" dirty="0" smtClean="0"/>
              <a:t>We collect the application's performance slowdown as the LLC capacity is decreasing from 8/8 quota to 1/8 quota.  As we can see from the figure, LLCH are those with highest performance degradation.  On the other extreme, LLCT shows negligible impact.</a:t>
            </a:r>
            <a:endParaRPr kumimoji="1" lang="zh-CN" altLang="en-US" dirty="0"/>
          </a:p>
        </p:txBody>
      </p:sp>
      <p:sp>
        <p:nvSpPr>
          <p:cNvPr id="4" name="幻灯片编号占位符 3"/>
          <p:cNvSpPr>
            <a:spLocks noGrp="1"/>
          </p:cNvSpPr>
          <p:nvPr>
            <p:ph type="sldNum" sz="quarter" idx="10"/>
          </p:nvPr>
        </p:nvSpPr>
        <p:spPr/>
        <p:txBody>
          <a:bodyPr/>
          <a:lstStyle/>
          <a:p>
            <a:fld id="{5442F372-12C6-2941-89C2-203CE56EDE69}" type="slidenum">
              <a:rPr kumimoji="1" lang="zh-CN" altLang="en-US" smtClean="0"/>
              <a:t>31</a:t>
            </a:fld>
            <a:endParaRPr kumimoji="1" lang="zh-CN" altLang="en-US"/>
          </a:p>
        </p:txBody>
      </p:sp>
    </p:spTree>
    <p:extLst>
      <p:ext uri="{BB962C8B-B14F-4D97-AF65-F5344CB8AC3E}">
        <p14:creationId xmlns:p14="http://schemas.microsoft.com/office/powerpoint/2010/main" val="1527021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Different category</a:t>
            </a:r>
            <a:r>
              <a:rPr kumimoji="1" lang="en-US" altLang="zh-CN" baseline="0" dirty="0" smtClean="0"/>
              <a:t> indicates different memory behavior.</a:t>
            </a:r>
            <a:endParaRPr kumimoji="1" lang="zh-CN" altLang="en-US" dirty="0"/>
          </a:p>
        </p:txBody>
      </p:sp>
      <p:sp>
        <p:nvSpPr>
          <p:cNvPr id="4" name="幻灯片编号占位符 3"/>
          <p:cNvSpPr>
            <a:spLocks noGrp="1"/>
          </p:cNvSpPr>
          <p:nvPr>
            <p:ph type="sldNum" sz="quarter" idx="10"/>
          </p:nvPr>
        </p:nvSpPr>
        <p:spPr/>
        <p:txBody>
          <a:bodyPr/>
          <a:lstStyle/>
          <a:p>
            <a:fld id="{DCC01CE7-87E5-D84D-8669-20C7A6660E86}" type="slidenum">
              <a:rPr kumimoji="1" lang="zh-CN" altLang="en-US" smtClean="0"/>
              <a:t>32</a:t>
            </a:fld>
            <a:endParaRPr kumimoji="1" lang="zh-CN" altLang="en-US"/>
          </a:p>
        </p:txBody>
      </p:sp>
    </p:spTree>
    <p:extLst>
      <p:ext uri="{BB962C8B-B14F-4D97-AF65-F5344CB8AC3E}">
        <p14:creationId xmlns:p14="http://schemas.microsoft.com/office/powerpoint/2010/main" val="27558332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At second step, we employ</a:t>
            </a:r>
            <a:r>
              <a:rPr kumimoji="1" lang="en-US" altLang="zh-CN" baseline="0" dirty="0" smtClean="0"/>
              <a:t> data mining algorithm APRIORI to discover the correlation between workloads characteristics and the best-fit partitioning approach.  </a:t>
            </a:r>
            <a:endParaRPr kumimoji="1" lang="en-US" altLang="zh-CN" dirty="0" smtClean="0"/>
          </a:p>
          <a:p>
            <a:endParaRPr kumimoji="1" lang="en-US" altLang="zh-CN" dirty="0" smtClean="0"/>
          </a:p>
          <a:p>
            <a:r>
              <a:rPr kumimoji="1" lang="en-US" altLang="zh-CN" dirty="0" smtClean="0"/>
              <a:t>More details can be found in our paper.</a:t>
            </a:r>
            <a:endParaRPr kumimoji="1" lang="zh-CN" altLang="en-US" dirty="0"/>
          </a:p>
        </p:txBody>
      </p:sp>
      <p:sp>
        <p:nvSpPr>
          <p:cNvPr id="4" name="幻灯片编号占位符 3"/>
          <p:cNvSpPr>
            <a:spLocks noGrp="1"/>
          </p:cNvSpPr>
          <p:nvPr>
            <p:ph type="sldNum" sz="quarter" idx="10"/>
          </p:nvPr>
        </p:nvSpPr>
        <p:spPr/>
        <p:txBody>
          <a:bodyPr/>
          <a:lstStyle/>
          <a:p>
            <a:fld id="{5442F372-12C6-2941-89C2-203CE56EDE69}" type="slidenum">
              <a:rPr kumimoji="1" lang="zh-CN" altLang="en-US" smtClean="0"/>
              <a:t>33</a:t>
            </a:fld>
            <a:endParaRPr kumimoji="1" lang="zh-CN" altLang="en-US"/>
          </a:p>
        </p:txBody>
      </p:sp>
    </p:spTree>
    <p:extLst>
      <p:ext uri="{BB962C8B-B14F-4D97-AF65-F5344CB8AC3E}">
        <p14:creationId xmlns:p14="http://schemas.microsoft.com/office/powerpoint/2010/main" val="1475656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Rot="1" noChangeAspect="1" noChangeArrowheads="1"/>
          </p:cNvSpPr>
          <p:nvPr>
            <p:ph type="sldImg"/>
          </p:nvPr>
        </p:nvSpPr>
        <p:spPr>
          <a:solidFill>
            <a:srgbClr val="FFFFFF"/>
          </a:solidFill>
          <a:ln/>
        </p:spPr>
      </p:sp>
      <p:sp>
        <p:nvSpPr>
          <p:cNvPr id="43011" name="Rectangle 2"/>
          <p:cNvSpPr>
            <a:spLocks noGrp="1" noChangeArrowheads="1"/>
          </p:cNvSpPr>
          <p:nvPr>
            <p:ph type="body" idx="1"/>
          </p:nvPr>
        </p:nvSpPr>
        <p:spPr>
          <a:noFill/>
          <a:ln/>
        </p:spPr>
        <p:txBody>
          <a:bodyPr/>
          <a:lstStyle/>
          <a:p>
            <a:pPr eaLnBrk="1" hangingPunct="1"/>
            <a:r>
              <a:rPr lang="en-US" sz="1800" baseline="0" dirty="0" smtClean="0">
                <a:latin typeface="Lucida Grande" charset="0"/>
                <a:ea typeface="Lucida Grande" charset="0"/>
                <a:cs typeface="Lucida Grande" charset="0"/>
                <a:sym typeface="Lucida Grande" charset="0"/>
              </a:rPr>
              <a:t>Today’s server has several cores on die, they share the LLC, memory controller, bandwidth, and the off-chip DRAM banks. Our study focus on the Shared memory system.</a:t>
            </a:r>
          </a:p>
          <a:p>
            <a:pPr eaLnBrk="1" hangingPunct="1"/>
            <a:endParaRPr lang="en-US" sz="1800" baseline="0" dirty="0" smtClean="0">
              <a:latin typeface="Lucida Grande" charset="0"/>
              <a:ea typeface="Lucida Grande" charset="0"/>
              <a:cs typeface="Lucida Grande" charset="0"/>
              <a:sym typeface="Lucida Grande" charset="0"/>
            </a:endParaRPr>
          </a:p>
          <a:p>
            <a:pPr eaLnBrk="1" hangingPunct="1"/>
            <a:r>
              <a:rPr lang="en-US" sz="1800" baseline="0" dirty="0" smtClean="0">
                <a:latin typeface="Lucida Grande" charset="0"/>
                <a:ea typeface="Lucida Grande" charset="0"/>
                <a:cs typeface="Lucida Grande" charset="0"/>
                <a:sym typeface="Lucida Grande" charset="0"/>
              </a:rPr>
              <a:t>-----------</a:t>
            </a:r>
          </a:p>
          <a:p>
            <a:pPr eaLnBrk="1" hangingPunct="1"/>
            <a:r>
              <a:rPr lang="en-US" sz="1800" baseline="0" dirty="0" smtClean="0">
                <a:latin typeface="Lucida Grande" charset="0"/>
                <a:ea typeface="Lucida Grande" charset="0"/>
                <a:cs typeface="Lucida Grande" charset="0"/>
                <a:sym typeface="Lucida Grande" charset="0"/>
              </a:rPr>
              <a:t>In modern computer system, the core number in a single die is still increasing. They share last level cache and memory controller and the bandwidth. They are on-chip components, </a:t>
            </a:r>
          </a:p>
          <a:p>
            <a:pPr eaLnBrk="1" hangingPunct="1"/>
            <a:endParaRPr lang="en-US" sz="1800" baseline="0" dirty="0" smtClean="0">
              <a:latin typeface="Lucida Grande" charset="0"/>
              <a:ea typeface="Lucida Grande" charset="0"/>
              <a:cs typeface="Lucida Grande" charset="0"/>
              <a:sym typeface="Lucida Grande" charset="0"/>
            </a:endParaRPr>
          </a:p>
          <a:p>
            <a:pPr eaLnBrk="1" hangingPunct="1"/>
            <a:endParaRPr lang="en-US" sz="1800" baseline="0" dirty="0" smtClean="0">
              <a:latin typeface="Lucida Grande" charset="0"/>
              <a:ea typeface="Lucida Grande" charset="0"/>
              <a:cs typeface="Lucida Grande" charset="0"/>
              <a:sym typeface="Lucida Grande" charset="0"/>
            </a:endParaRPr>
          </a:p>
          <a:p>
            <a:pPr eaLnBrk="1" hangingPunct="1"/>
            <a:r>
              <a:rPr lang="en-US" sz="1800" baseline="0" dirty="0" smtClean="0">
                <a:latin typeface="Lucida Grande" charset="0"/>
                <a:ea typeface="Lucida Grande" charset="0"/>
                <a:cs typeface="Lucida Grande" charset="0"/>
                <a:sym typeface="Lucida Grande" charset="0"/>
              </a:rPr>
              <a:t>Main memory system consists of server DRAM banks, and they are shared by all cores. The banks, shared last level cache resource and memory controller are called shared memory system.</a:t>
            </a:r>
          </a:p>
          <a:p>
            <a:pPr eaLnBrk="1" hangingPunct="1"/>
            <a:endParaRPr lang="en-US" sz="1800" baseline="0" dirty="0" smtClean="0">
              <a:latin typeface="Lucida Grande" charset="0"/>
              <a:ea typeface="Lucida Grande" charset="0"/>
              <a:cs typeface="Lucida Grande" charset="0"/>
              <a:sym typeface="Lucida Grande" charset="0"/>
            </a:endParaRPr>
          </a:p>
          <a:p>
            <a:pPr eaLnBrk="1" hangingPunct="1"/>
            <a:endParaRPr lang="en-US" sz="1800" baseline="0" dirty="0" smtClean="0">
              <a:latin typeface="Lucida Grande" charset="0"/>
              <a:ea typeface="Lucida Grande" charset="0"/>
              <a:cs typeface="Lucida Grande" charset="0"/>
              <a:sym typeface="Lucida Grande"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CC01CE7-87E5-D84D-8669-20C7A6660E86}" type="slidenum">
              <a:rPr kumimoji="1" lang="zh-CN" altLang="en-US" smtClean="0"/>
              <a:t>35</a:t>
            </a:fld>
            <a:endParaRPr kumimoji="1" lang="zh-CN" altLang="en-US"/>
          </a:p>
        </p:txBody>
      </p:sp>
    </p:spTree>
    <p:extLst>
      <p:ext uri="{BB962C8B-B14F-4D97-AF65-F5344CB8AC3E}">
        <p14:creationId xmlns:p14="http://schemas.microsoft.com/office/powerpoint/2010/main" val="20687248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In the sampling point 16</a:t>
            </a:r>
            <a:r>
              <a:rPr kumimoji="1" lang="en-US" altLang="zh-CN" baseline="30000" dirty="0" smtClean="0"/>
              <a:t>th</a:t>
            </a:r>
            <a:r>
              <a:rPr kumimoji="1" lang="en-US" altLang="zh-CN" dirty="0" smtClean="0"/>
              <a:t>, the system achieve higher</a:t>
            </a:r>
            <a:r>
              <a:rPr kumimoji="1" lang="en-US" altLang="zh-CN" baseline="0" dirty="0" smtClean="0"/>
              <a:t> performance, since our approach uses the vertical partitioning, and enable the coalescing policy for the applications with higher memory requirement. </a:t>
            </a:r>
            <a:endParaRPr kumimoji="1" lang="zh-CN" altLang="en-US" dirty="0"/>
          </a:p>
        </p:txBody>
      </p:sp>
      <p:sp>
        <p:nvSpPr>
          <p:cNvPr id="4" name="幻灯片编号占位符 3"/>
          <p:cNvSpPr>
            <a:spLocks noGrp="1"/>
          </p:cNvSpPr>
          <p:nvPr>
            <p:ph type="sldNum" sz="quarter" idx="10"/>
          </p:nvPr>
        </p:nvSpPr>
        <p:spPr/>
        <p:txBody>
          <a:bodyPr/>
          <a:lstStyle/>
          <a:p>
            <a:fld id="{5442F372-12C6-2941-89C2-203CE56EDE69}" type="slidenum">
              <a:rPr kumimoji="1" lang="zh-CN" altLang="en-US" smtClean="0"/>
              <a:t>43</a:t>
            </a:fld>
            <a:endParaRPr kumimoji="1" lang="zh-CN" altLang="en-US"/>
          </a:p>
        </p:txBody>
      </p:sp>
    </p:spTree>
    <p:extLst>
      <p:ext uri="{BB962C8B-B14F-4D97-AF65-F5344CB8AC3E}">
        <p14:creationId xmlns:p14="http://schemas.microsoft.com/office/powerpoint/2010/main" val="29272801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CC01CE7-87E5-D84D-8669-20C7A6660E86}" type="slidenum">
              <a:rPr kumimoji="1" lang="zh-CN" altLang="en-US" smtClean="0"/>
              <a:t>45</a:t>
            </a:fld>
            <a:endParaRPr kumimoji="1" lang="zh-CN" altLang="en-US"/>
          </a:p>
        </p:txBody>
      </p:sp>
    </p:spTree>
    <p:extLst>
      <p:ext uri="{BB962C8B-B14F-4D97-AF65-F5344CB8AC3E}">
        <p14:creationId xmlns:p14="http://schemas.microsoft.com/office/powerpoint/2010/main" val="21054388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sz="4400" dirty="0" smtClean="0"/>
              <a:t>From the view of Memory Controller,</a:t>
            </a:r>
            <a:r>
              <a:rPr kumimoji="1" lang="en-US" altLang="zh-CN" sz="4400" baseline="0" dirty="0" smtClean="0"/>
              <a:t> memory system is consisted of several dram bank, and each dram bank has a row-buffer.</a:t>
            </a:r>
          </a:p>
          <a:p>
            <a:endParaRPr kumimoji="1" lang="en-US" altLang="zh-CN" sz="4400" baseline="0" dirty="0" smtClean="0"/>
          </a:p>
          <a:p>
            <a:r>
              <a:rPr kumimoji="1" lang="en-US" altLang="zh-CN" sz="4400" baseline="0" dirty="0" smtClean="0"/>
              <a:t>each line will be moved to row-buffer, and then can be operated.</a:t>
            </a:r>
            <a:endParaRPr kumimoji="1" lang="en-US" altLang="zh-CN" sz="4400" dirty="0" smtClean="0"/>
          </a:p>
          <a:p>
            <a:endParaRPr kumimoji="1" lang="en-US" altLang="zh-CN" sz="4400" dirty="0" smtClean="0"/>
          </a:p>
          <a:p>
            <a:endParaRPr kumimoji="1" lang="en-US" altLang="zh-CN" sz="4400" dirty="0" smtClean="0"/>
          </a:p>
          <a:p>
            <a:r>
              <a:rPr kumimoji="1" lang="zh-CN" altLang="en-US" sz="4400" dirty="0" smtClean="0"/>
              <a:t>我们研究的目标是</a:t>
            </a:r>
            <a:r>
              <a:rPr kumimoji="1" lang="en-US" altLang="zh-CN" sz="4400" dirty="0" smtClean="0"/>
              <a:t>DRAM</a:t>
            </a:r>
            <a:r>
              <a:rPr kumimoji="1" lang="zh-CN" altLang="en-US" sz="4400" dirty="0" smtClean="0"/>
              <a:t>系统，在内存控制器的眼里，它由若干个</a:t>
            </a:r>
            <a:r>
              <a:rPr kumimoji="1" lang="en-US" altLang="zh-CN" sz="4400" dirty="0" smtClean="0"/>
              <a:t>Bank</a:t>
            </a:r>
            <a:r>
              <a:rPr kumimoji="1" lang="zh-CN" altLang="en-US" sz="4400" dirty="0" smtClean="0"/>
              <a:t>构成，每个</a:t>
            </a:r>
            <a:r>
              <a:rPr kumimoji="1" lang="en-US" altLang="zh-CN" sz="4400" dirty="0" smtClean="0"/>
              <a:t>BANK</a:t>
            </a:r>
            <a:r>
              <a:rPr kumimoji="1" lang="zh-CN" altLang="en-US" sz="4400" dirty="0" smtClean="0"/>
              <a:t>均有一个</a:t>
            </a:r>
            <a:r>
              <a:rPr kumimoji="1" lang="en-US" altLang="zh-CN" sz="4400" dirty="0" smtClean="0"/>
              <a:t>row buffer(</a:t>
            </a:r>
            <a:r>
              <a:rPr kumimoji="1" lang="zh-CN" altLang="en-US" sz="4400" dirty="0" smtClean="0"/>
              <a:t>行缓冲</a:t>
            </a:r>
            <a:r>
              <a:rPr kumimoji="1" lang="en-US" altLang="zh-CN" sz="4400" dirty="0" smtClean="0"/>
              <a:t>)</a:t>
            </a:r>
            <a:r>
              <a:rPr kumimoji="1" lang="zh-CN" altLang="en-US" sz="4400" dirty="0" smtClean="0"/>
              <a:t>，它的作用至为关键。数据的读写，都必须从</a:t>
            </a:r>
            <a:r>
              <a:rPr kumimoji="1" lang="en-US" altLang="zh-CN" sz="4400" dirty="0" smtClean="0"/>
              <a:t>Bank</a:t>
            </a:r>
            <a:r>
              <a:rPr kumimoji="1" lang="zh-CN" altLang="en-US" sz="4400" dirty="0" smtClean="0"/>
              <a:t>中读到</a:t>
            </a:r>
            <a:r>
              <a:rPr kumimoji="1" lang="en-US" altLang="zh-CN" sz="4400" dirty="0" smtClean="0"/>
              <a:t>row-buffer</a:t>
            </a:r>
            <a:r>
              <a:rPr kumimoji="1" lang="zh-CN" altLang="en-US" sz="4400" dirty="0" smtClean="0"/>
              <a:t>里才能进行。“行缓冲”的设计，带有微体系结构的特点，蕴含着“局部性”优化的原理。</a:t>
            </a:r>
            <a:endParaRPr kumimoji="1" lang="zh-CN" altLang="en-US" sz="4400" dirty="0"/>
          </a:p>
        </p:txBody>
      </p:sp>
      <p:sp>
        <p:nvSpPr>
          <p:cNvPr id="4" name="幻灯片编号占位符 3"/>
          <p:cNvSpPr>
            <a:spLocks noGrp="1"/>
          </p:cNvSpPr>
          <p:nvPr>
            <p:ph type="sldNum" sz="quarter" idx="10"/>
          </p:nvPr>
        </p:nvSpPr>
        <p:spPr/>
        <p:txBody>
          <a:bodyPr/>
          <a:lstStyle/>
          <a:p>
            <a:fld id="{DB030AEF-7274-5A45-AFF8-DE91D68CCA3F}" type="slidenum">
              <a:rPr kumimoji="1" lang="zh-CN" altLang="en-US" smtClean="0"/>
              <a:t>49</a:t>
            </a:fld>
            <a:endParaRPr kumimoji="1" lang="zh-CN" altLang="en-US"/>
          </a:p>
        </p:txBody>
      </p:sp>
    </p:spTree>
    <p:extLst>
      <p:ext uri="{BB962C8B-B14F-4D97-AF65-F5344CB8AC3E}">
        <p14:creationId xmlns:p14="http://schemas.microsoft.com/office/powerpoint/2010/main" val="41547023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CC01CE7-87E5-D84D-8669-20C7A6660E86}" type="slidenum">
              <a:rPr kumimoji="1" lang="zh-CN" altLang="en-US" smtClean="0"/>
              <a:t>50</a:t>
            </a:fld>
            <a:endParaRPr kumimoji="1" lang="zh-CN" altLang="en-US"/>
          </a:p>
        </p:txBody>
      </p:sp>
    </p:spTree>
    <p:extLst>
      <p:ext uri="{BB962C8B-B14F-4D97-AF65-F5344CB8AC3E}">
        <p14:creationId xmlns:p14="http://schemas.microsoft.com/office/powerpoint/2010/main" val="2234255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Quite different with partitioning “idea”</a:t>
            </a:r>
            <a:r>
              <a:rPr kumimoji="1" lang="en-US" altLang="zh-CN" baseline="0" dirty="0" smtClean="0"/>
              <a:t> is random interleaving </a:t>
            </a:r>
            <a:endParaRPr kumimoji="1" lang="zh-CN" altLang="en-US" dirty="0"/>
          </a:p>
        </p:txBody>
      </p:sp>
      <p:sp>
        <p:nvSpPr>
          <p:cNvPr id="4" name="幻灯片编号占位符 3"/>
          <p:cNvSpPr>
            <a:spLocks noGrp="1"/>
          </p:cNvSpPr>
          <p:nvPr>
            <p:ph type="sldNum" sz="quarter" idx="10"/>
          </p:nvPr>
        </p:nvSpPr>
        <p:spPr/>
        <p:txBody>
          <a:bodyPr/>
          <a:lstStyle/>
          <a:p>
            <a:fld id="{5442F372-12C6-2941-89C2-203CE56EDE69}" type="slidenum">
              <a:rPr kumimoji="1" lang="zh-CN" altLang="en-US" smtClean="0"/>
              <a:t>52</a:t>
            </a:fld>
            <a:endParaRPr kumimoji="1" lang="zh-CN" altLang="en-US"/>
          </a:p>
        </p:txBody>
      </p:sp>
    </p:spTree>
    <p:extLst>
      <p:ext uri="{BB962C8B-B14F-4D97-AF65-F5344CB8AC3E}">
        <p14:creationId xmlns:p14="http://schemas.microsoft.com/office/powerpoint/2010/main" val="20667223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For different</a:t>
            </a:r>
            <a:r>
              <a:rPr kumimoji="1" lang="en-US" altLang="zh-CN" baseline="0" dirty="0" smtClean="0"/>
              <a:t> workloads, Our framework can get the proper memory allocating policy in terms of application’s classification, and use the partitioning and coalescing for more performance. For example, in region 1, there are </a:t>
            </a:r>
            <a:r>
              <a:rPr kumimoji="1" lang="en-US" altLang="zh-CN" baseline="0" dirty="0" err="1" smtClean="0"/>
              <a:t>llch</a:t>
            </a:r>
            <a:r>
              <a:rPr kumimoji="1" lang="en-US" altLang="zh-CN" baseline="0" dirty="0" smtClean="0"/>
              <a:t> </a:t>
            </a:r>
            <a:r>
              <a:rPr kumimoji="1" lang="en-US" altLang="zh-CN" baseline="0" dirty="0" err="1" smtClean="0"/>
              <a:t>domanate</a:t>
            </a:r>
            <a:r>
              <a:rPr kumimoji="1" lang="en-US" altLang="zh-CN" baseline="0" dirty="0" smtClean="0"/>
              <a:t> workloads, so it use bank partitioning and thus avoid the performance lost. </a:t>
            </a:r>
          </a:p>
          <a:p>
            <a:endParaRPr kumimoji="1" lang="en-US" altLang="zh-CN" baseline="0" dirty="0" smtClean="0"/>
          </a:p>
          <a:p>
            <a:r>
              <a:rPr kumimoji="1" lang="en-US" altLang="zh-CN" baseline="0" dirty="0" smtClean="0"/>
              <a:t>In region 2, there are LLCT </a:t>
            </a:r>
            <a:r>
              <a:rPr kumimoji="1" lang="en-US" altLang="zh-CN" baseline="0" dirty="0" err="1" smtClean="0"/>
              <a:t>domaniate</a:t>
            </a:r>
            <a:r>
              <a:rPr kumimoji="1" lang="en-US" altLang="zh-CN" baseline="0" dirty="0" smtClean="0"/>
              <a:t> workloads, so the </a:t>
            </a:r>
            <a:r>
              <a:rPr kumimoji="1" lang="en-US" altLang="zh-CN" dirty="0" smtClean="0"/>
              <a:t>partitioning and coalescing rule will benefit</a:t>
            </a:r>
            <a:r>
              <a:rPr kumimoji="1" lang="en-US" altLang="zh-CN" baseline="0" dirty="0" smtClean="0"/>
              <a:t> the performance.</a:t>
            </a:r>
          </a:p>
          <a:p>
            <a:endParaRPr kumimoji="1" lang="en-US" altLang="zh-CN" baseline="0" dirty="0" smtClean="0"/>
          </a:p>
          <a:p>
            <a:r>
              <a:rPr kumimoji="1" lang="en-US" altLang="zh-CN" baseline="0" dirty="0" smtClean="0"/>
              <a:t>    </a:t>
            </a:r>
            <a:endParaRPr kumimoji="1" lang="zh-CN" altLang="en-US" dirty="0"/>
          </a:p>
        </p:txBody>
      </p:sp>
      <p:sp>
        <p:nvSpPr>
          <p:cNvPr id="4" name="幻灯片编号占位符 3"/>
          <p:cNvSpPr>
            <a:spLocks noGrp="1"/>
          </p:cNvSpPr>
          <p:nvPr>
            <p:ph type="sldNum" sz="quarter" idx="10"/>
          </p:nvPr>
        </p:nvSpPr>
        <p:spPr/>
        <p:txBody>
          <a:bodyPr/>
          <a:lstStyle/>
          <a:p>
            <a:fld id="{5442F372-12C6-2941-89C2-203CE56EDE69}" type="slidenum">
              <a:rPr kumimoji="1" lang="zh-CN" altLang="en-US" smtClean="0"/>
              <a:t>53</a:t>
            </a:fld>
            <a:endParaRPr kumimoji="1" lang="zh-CN" altLang="en-US"/>
          </a:p>
        </p:txBody>
      </p:sp>
    </p:spTree>
    <p:extLst>
      <p:ext uri="{BB962C8B-B14F-4D97-AF65-F5344CB8AC3E}">
        <p14:creationId xmlns:p14="http://schemas.microsoft.com/office/powerpoint/2010/main" val="150925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Because</a:t>
            </a:r>
            <a:r>
              <a:rPr kumimoji="1" lang="en-US" altLang="zh-CN" baseline="0" dirty="0" smtClean="0"/>
              <a:t> dram banks are shared by applications, the memory requests from them go to a specific dram bank will definitely incur row-buffer conflicts. </a:t>
            </a:r>
          </a:p>
          <a:p>
            <a:endParaRPr kumimoji="1" lang="en-US" altLang="zh-CN" baseline="0" dirty="0" smtClean="0"/>
          </a:p>
          <a:p>
            <a:r>
              <a:rPr kumimoji="1" lang="en-US" altLang="zh-CN" baseline="0" dirty="0" smtClean="0"/>
              <a:t>This is an example to show the row-buffer thrashing caused by conflicts. Different color means different memory requests from different threads. </a:t>
            </a:r>
            <a:endParaRPr kumimoji="1" lang="en-US" altLang="zh-CN" dirty="0" smtClean="0"/>
          </a:p>
          <a:p>
            <a:endParaRPr kumimoji="1" lang="en-US" altLang="zh-CN" dirty="0" smtClean="0"/>
          </a:p>
          <a:p>
            <a:r>
              <a:rPr kumimoji="1" lang="en-US" altLang="zh-CN" dirty="0" smtClean="0"/>
              <a:t>This will incur 2 times thrashing of Row 1, and thus</a:t>
            </a:r>
            <a:r>
              <a:rPr kumimoji="1" lang="en-US" altLang="zh-CN" baseline="0" dirty="0" smtClean="0"/>
              <a:t> increase memory latency.</a:t>
            </a:r>
          </a:p>
          <a:p>
            <a:endParaRPr kumimoji="1" lang="en-US" altLang="zh-CN" baseline="0" dirty="0" smtClean="0"/>
          </a:p>
          <a:p>
            <a:r>
              <a:rPr kumimoji="1" lang="en-US" altLang="zh-CN" baseline="0" dirty="0" smtClean="0"/>
              <a:t>Memory latency is equal to N times </a:t>
            </a:r>
            <a:r>
              <a:rPr kumimoji="1" lang="en-US" altLang="zh-CN" baseline="0" dirty="0" err="1" smtClean="0"/>
              <a:t>tRC</a:t>
            </a:r>
            <a:r>
              <a:rPr kumimoji="1" lang="en-US" altLang="zh-CN" baseline="0" dirty="0" smtClean="0"/>
              <a:t> plus memory I/O latency, where n is the times of row-buffer thrashing , and </a:t>
            </a:r>
            <a:r>
              <a:rPr kumimoji="1" lang="en-US" altLang="zh-CN" baseline="0" dirty="0" err="1" smtClean="0"/>
              <a:t>tRC</a:t>
            </a:r>
            <a:r>
              <a:rPr kumimoji="1" lang="en-US" altLang="zh-CN" baseline="0" dirty="0" smtClean="0"/>
              <a:t> is its time cost. </a:t>
            </a:r>
            <a:endParaRPr kumimoji="1" lang="en-US" altLang="zh-CN" dirty="0" smtClean="0"/>
          </a:p>
          <a:p>
            <a:r>
              <a:rPr kumimoji="1" lang="en-US" altLang="zh-CN" dirty="0" smtClean="0"/>
              <a:t>----------------</a:t>
            </a:r>
          </a:p>
          <a:p>
            <a:r>
              <a:rPr kumimoji="1" lang="en-US" altLang="zh-CN" dirty="0" smtClean="0"/>
              <a:t>&lt;begin&gt;</a:t>
            </a:r>
          </a:p>
          <a:p>
            <a:r>
              <a:rPr kumimoji="1" lang="en-US" altLang="zh-CN" dirty="0" smtClean="0"/>
              <a:t>Because</a:t>
            </a:r>
            <a:r>
              <a:rPr kumimoji="1" lang="en-US" altLang="zh-CN" baseline="0" dirty="0" smtClean="0"/>
              <a:t> DRAM BANKS are shared among threads. i</a:t>
            </a:r>
            <a:r>
              <a:rPr kumimoji="1" lang="en-US" altLang="zh-CN" dirty="0" smtClean="0"/>
              <a:t>f several applications are</a:t>
            </a:r>
            <a:r>
              <a:rPr kumimoji="1" lang="en-US" altLang="zh-CN" baseline="0" dirty="0" smtClean="0"/>
              <a:t> running together, Interference on banks is always a serious problem.</a:t>
            </a:r>
            <a:endParaRPr kumimoji="1" lang="en-US" altLang="zh-CN" dirty="0" smtClean="0"/>
          </a:p>
          <a:p>
            <a:endParaRPr kumimoji="1" lang="en-US" altLang="zh-CN" dirty="0" smtClean="0"/>
          </a:p>
          <a:p>
            <a:r>
              <a:rPr kumimoji="1" lang="en-US" altLang="zh-CN" dirty="0" smtClean="0"/>
              <a:t>If</a:t>
            </a:r>
            <a:r>
              <a:rPr kumimoji="1" lang="en-US" altLang="zh-CN" baseline="0" dirty="0" smtClean="0"/>
              <a:t> memory requests go to the different row in the same bank, they have to be moved to the row-buffer one by one, and served one after another. This is so called row-buffer conflicts.</a:t>
            </a:r>
          </a:p>
          <a:p>
            <a:r>
              <a:rPr kumimoji="1" lang="en-US" altLang="zh-CN" baseline="0" dirty="0" smtClean="0"/>
              <a:t>&lt;/&gt;</a:t>
            </a:r>
          </a:p>
          <a:p>
            <a:endParaRPr kumimoji="1" lang="en-US" altLang="zh-CN" baseline="0" dirty="0" smtClean="0"/>
          </a:p>
          <a:p>
            <a:r>
              <a:rPr kumimoji="1" lang="en-US" altLang="zh-CN" baseline="0" dirty="0" smtClean="0"/>
              <a:t>1….2….3…</a:t>
            </a:r>
          </a:p>
          <a:p>
            <a:endParaRPr kumimoji="1" lang="en-US" altLang="zh-CN" baseline="0" dirty="0" smtClean="0"/>
          </a:p>
          <a:p>
            <a:endParaRPr kumimoji="1" lang="zh-CN" altLang="en-US" dirty="0"/>
          </a:p>
        </p:txBody>
      </p:sp>
      <p:sp>
        <p:nvSpPr>
          <p:cNvPr id="4" name="幻灯片编号占位符 3"/>
          <p:cNvSpPr>
            <a:spLocks noGrp="1"/>
          </p:cNvSpPr>
          <p:nvPr>
            <p:ph type="sldNum" sz="quarter" idx="10"/>
          </p:nvPr>
        </p:nvSpPr>
        <p:spPr/>
        <p:txBody>
          <a:bodyPr/>
          <a:lstStyle/>
          <a:p>
            <a:fld id="{1DE4A6DD-0A5D-4F41-8A72-694DDB36E6C7}" type="slidenum">
              <a:rPr kumimoji="1" lang="zh-CN" altLang="en-US" smtClean="0"/>
              <a:t>5</a:t>
            </a:fld>
            <a:endParaRPr kumimoji="1" lang="zh-CN" altLang="en-US"/>
          </a:p>
        </p:txBody>
      </p:sp>
    </p:spTree>
    <p:extLst>
      <p:ext uri="{BB962C8B-B14F-4D97-AF65-F5344CB8AC3E}">
        <p14:creationId xmlns:p14="http://schemas.microsoft.com/office/powerpoint/2010/main" val="1837693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The memory interference</a:t>
            </a:r>
            <a:r>
              <a:rPr kumimoji="1" lang="en-US" altLang="zh-CN" baseline="0" dirty="0" smtClean="0"/>
              <a:t> will lead to performance lost. Many study show that it will impact the overall system performance and </a:t>
            </a:r>
            <a:r>
              <a:rPr kumimoji="1" lang="en-US" altLang="zh-CN" baseline="0" dirty="0" err="1" smtClean="0"/>
              <a:t>QoS</a:t>
            </a:r>
            <a:r>
              <a:rPr kumimoji="1" lang="en-US" altLang="zh-CN" baseline="0" dirty="0" smtClean="0"/>
              <a:t> seriously.</a:t>
            </a:r>
          </a:p>
          <a:p>
            <a:endParaRPr kumimoji="1" lang="en-US" altLang="zh-CN" baseline="0" dirty="0" smtClean="0"/>
          </a:p>
          <a:p>
            <a:r>
              <a:rPr kumimoji="1" lang="en-US" altLang="zh-CN" baseline="0" dirty="0" smtClean="0"/>
              <a:t>Many studies try to address this problem.</a:t>
            </a:r>
            <a:endParaRPr kumimoji="1" lang="zh-CN" altLang="en-US" dirty="0"/>
          </a:p>
        </p:txBody>
      </p:sp>
      <p:sp>
        <p:nvSpPr>
          <p:cNvPr id="4" name="幻灯片编号占位符 3"/>
          <p:cNvSpPr>
            <a:spLocks noGrp="1"/>
          </p:cNvSpPr>
          <p:nvPr>
            <p:ph type="sldNum" sz="quarter" idx="10"/>
          </p:nvPr>
        </p:nvSpPr>
        <p:spPr/>
        <p:txBody>
          <a:bodyPr/>
          <a:lstStyle/>
          <a:p>
            <a:fld id="{DCC01CE7-87E5-D84D-8669-20C7A6660E86}" type="slidenum">
              <a:rPr kumimoji="1" lang="zh-CN" altLang="en-US" smtClean="0"/>
              <a:t>6</a:t>
            </a:fld>
            <a:endParaRPr kumimoji="1" lang="zh-CN" altLang="en-US"/>
          </a:p>
        </p:txBody>
      </p:sp>
    </p:spTree>
    <p:extLst>
      <p:ext uri="{BB962C8B-B14F-4D97-AF65-F5344CB8AC3E}">
        <p14:creationId xmlns:p14="http://schemas.microsoft.com/office/powerpoint/2010/main" val="1350326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幻灯片图像占位符 1"/>
          <p:cNvSpPr>
            <a:spLocks noGrp="1" noRot="1" noChangeAspect="1" noTextEdit="1"/>
          </p:cNvSpPr>
          <p:nvPr>
            <p:ph type="sldImg"/>
          </p:nvPr>
        </p:nvSpPr>
        <p:spPr>
          <a:ln/>
        </p:spPr>
      </p:sp>
      <p:sp>
        <p:nvSpPr>
          <p:cNvPr id="8704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latin typeface="Arial" charset="0"/>
                <a:ea typeface="宋体" charset="0"/>
              </a:rPr>
              <a:t>Known</a:t>
            </a:r>
            <a:r>
              <a:rPr lang="en-US" altLang="zh-CN" baseline="0" dirty="0" smtClean="0">
                <a:latin typeface="Arial" charset="0"/>
                <a:ea typeface="宋体" charset="0"/>
              </a:rPr>
              <a:t> to us, </a:t>
            </a:r>
            <a:r>
              <a:rPr lang="en-US" altLang="zh-CN" dirty="0" smtClean="0">
                <a:latin typeface="Arial" charset="0"/>
                <a:ea typeface="宋体" charset="0"/>
              </a:rPr>
              <a:t>Page coloring based</a:t>
            </a:r>
            <a:r>
              <a:rPr lang="en-US" altLang="zh-CN" baseline="0" dirty="0" smtClean="0">
                <a:latin typeface="Arial" charset="0"/>
                <a:ea typeface="宋体" charset="0"/>
              </a:rPr>
              <a:t> last level cache partitioning approach has been successfully used in many commercial products to eliminate the memory interference at last level cache.</a:t>
            </a:r>
            <a:endParaRPr lang="en-US" altLang="zh-CN" dirty="0" smtClean="0">
              <a:latin typeface="Arial" charset="0"/>
              <a:ea typeface="宋体" charset="0"/>
            </a:endParaRPr>
          </a:p>
          <a:p>
            <a:endParaRPr lang="en-US" altLang="zh-CN" dirty="0" smtClean="0">
              <a:latin typeface="Arial" charset="0"/>
              <a:ea typeface="宋体" charset="0"/>
            </a:endParaRPr>
          </a:p>
          <a:p>
            <a:r>
              <a:rPr lang="en-US" altLang="zh-CN" dirty="0" smtClean="0">
                <a:latin typeface="Arial" charset="0"/>
                <a:ea typeface="宋体" charset="0"/>
              </a:rPr>
              <a:t>-----</a:t>
            </a:r>
          </a:p>
          <a:p>
            <a:r>
              <a:rPr lang="en-US" altLang="zh-CN" dirty="0" smtClean="0">
                <a:latin typeface="Arial" charset="0"/>
                <a:ea typeface="宋体" charset="0"/>
              </a:rPr>
              <a:t>We </a:t>
            </a:r>
            <a:r>
              <a:rPr lang="en-US" altLang="zh-CN" dirty="0">
                <a:latin typeface="Arial" charset="0"/>
                <a:ea typeface="宋体" charset="0"/>
              </a:rPr>
              <a:t>come up with page-coloring partitioning approach. Actually, page coloring technique is not new. It has been used for partition cache. </a:t>
            </a:r>
          </a:p>
          <a:p>
            <a:endParaRPr lang="en-US" altLang="zh-CN" dirty="0">
              <a:latin typeface="Arial" charset="0"/>
              <a:ea typeface="宋体" charset="0"/>
            </a:endParaRPr>
          </a:p>
          <a:p>
            <a:r>
              <a:rPr lang="en-US" altLang="zh-CN" dirty="0">
                <a:latin typeface="Arial" charset="0"/>
                <a:ea typeface="宋体" charset="0"/>
              </a:rPr>
              <a:t>Let me show you how it works. Given a physical address, processor can use it to lookup in cache by the cache index bits. OS can also use it to </a:t>
            </a:r>
            <a:r>
              <a:rPr lang="en-US" altLang="zh-CN" dirty="0" err="1">
                <a:latin typeface="Arial" charset="0"/>
                <a:ea typeface="宋体" charset="0"/>
              </a:rPr>
              <a:t>indentify</a:t>
            </a:r>
            <a:r>
              <a:rPr lang="en-US" altLang="zh-CN" dirty="0">
                <a:latin typeface="Arial" charset="0"/>
                <a:ea typeface="宋体" charset="0"/>
              </a:rPr>
              <a:t> a physical page by frame number, and do page allocation. So there are two bits overlapped between cache index and page frame number. These two bits are considered as color-bits. We can use it to partition both physical pages and the cache into four color groups so that one physical page can only go into its corresponding cache sets with the same color.</a:t>
            </a:r>
          </a:p>
          <a:p>
            <a:endParaRPr lang="en-US" altLang="zh-CN" dirty="0">
              <a:latin typeface="Arial" charset="0"/>
              <a:ea typeface="宋体" charset="0"/>
            </a:endParaRPr>
          </a:p>
          <a:p>
            <a:r>
              <a:rPr lang="en-US" altLang="zh-CN" dirty="0">
                <a:latin typeface="Arial" charset="0"/>
                <a:ea typeface="宋体" charset="0"/>
              </a:rPr>
              <a:t>The idea is pretty nice, using software to partition hardware. But can we use this idea to partition DRAM banks?  </a:t>
            </a:r>
          </a:p>
        </p:txBody>
      </p:sp>
      <p:sp>
        <p:nvSpPr>
          <p:cNvPr id="8704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2472" eaLnBrk="0" hangingPunct="0">
              <a:defRPr>
                <a:solidFill>
                  <a:schemeClr val="tx1"/>
                </a:solidFill>
                <a:latin typeface="Arial" charset="0"/>
                <a:ea typeface="宋体" charset="0"/>
                <a:cs typeface="宋体" charset="0"/>
              </a:defRPr>
            </a:lvl1pPr>
            <a:lvl2pPr marL="702756" indent="-270291" defTabSz="902472" eaLnBrk="0" hangingPunct="0">
              <a:defRPr>
                <a:solidFill>
                  <a:schemeClr val="tx1"/>
                </a:solidFill>
                <a:latin typeface="Arial" charset="0"/>
                <a:ea typeface="宋体" charset="0"/>
              </a:defRPr>
            </a:lvl2pPr>
            <a:lvl3pPr marL="1081164" indent="-216233" defTabSz="902472" eaLnBrk="0" hangingPunct="0">
              <a:defRPr>
                <a:solidFill>
                  <a:schemeClr val="tx1"/>
                </a:solidFill>
                <a:latin typeface="Arial" charset="0"/>
                <a:ea typeface="宋体" charset="0"/>
              </a:defRPr>
            </a:lvl3pPr>
            <a:lvl4pPr marL="1513629" indent="-216233" defTabSz="902472" eaLnBrk="0" hangingPunct="0">
              <a:defRPr>
                <a:solidFill>
                  <a:schemeClr val="tx1"/>
                </a:solidFill>
                <a:latin typeface="Arial" charset="0"/>
                <a:ea typeface="宋体" charset="0"/>
              </a:defRPr>
            </a:lvl4pPr>
            <a:lvl5pPr marL="1946095" indent="-216233" defTabSz="902472" eaLnBrk="0" hangingPunct="0">
              <a:defRPr>
                <a:solidFill>
                  <a:schemeClr val="tx1"/>
                </a:solidFill>
                <a:latin typeface="Arial" charset="0"/>
                <a:ea typeface="宋体" charset="0"/>
              </a:defRPr>
            </a:lvl5pPr>
            <a:lvl6pPr marL="2378560" indent="-216233" defTabSz="902472" eaLnBrk="0" fontAlgn="base" hangingPunct="0">
              <a:spcBef>
                <a:spcPct val="0"/>
              </a:spcBef>
              <a:spcAft>
                <a:spcPct val="0"/>
              </a:spcAft>
              <a:defRPr>
                <a:solidFill>
                  <a:schemeClr val="tx1"/>
                </a:solidFill>
                <a:latin typeface="Arial" charset="0"/>
                <a:ea typeface="宋体" charset="0"/>
              </a:defRPr>
            </a:lvl6pPr>
            <a:lvl7pPr marL="2811026" indent="-216233" defTabSz="902472" eaLnBrk="0" fontAlgn="base" hangingPunct="0">
              <a:spcBef>
                <a:spcPct val="0"/>
              </a:spcBef>
              <a:spcAft>
                <a:spcPct val="0"/>
              </a:spcAft>
              <a:defRPr>
                <a:solidFill>
                  <a:schemeClr val="tx1"/>
                </a:solidFill>
                <a:latin typeface="Arial" charset="0"/>
                <a:ea typeface="宋体" charset="0"/>
              </a:defRPr>
            </a:lvl7pPr>
            <a:lvl8pPr marL="3243491" indent="-216233" defTabSz="902472" eaLnBrk="0" fontAlgn="base" hangingPunct="0">
              <a:spcBef>
                <a:spcPct val="0"/>
              </a:spcBef>
              <a:spcAft>
                <a:spcPct val="0"/>
              </a:spcAft>
              <a:defRPr>
                <a:solidFill>
                  <a:schemeClr val="tx1"/>
                </a:solidFill>
                <a:latin typeface="Arial" charset="0"/>
                <a:ea typeface="宋体" charset="0"/>
              </a:defRPr>
            </a:lvl8pPr>
            <a:lvl9pPr marL="3675957" indent="-216233" defTabSz="902472" eaLnBrk="0" fontAlgn="base" hangingPunct="0">
              <a:spcBef>
                <a:spcPct val="0"/>
              </a:spcBef>
              <a:spcAft>
                <a:spcPct val="0"/>
              </a:spcAft>
              <a:defRPr>
                <a:solidFill>
                  <a:schemeClr val="tx1"/>
                </a:solidFill>
                <a:latin typeface="Arial" charset="0"/>
                <a:ea typeface="宋体" charset="0"/>
              </a:defRPr>
            </a:lvl9pPr>
          </a:lstStyle>
          <a:p>
            <a:pPr eaLnBrk="1" hangingPunct="1"/>
            <a:fld id="{EB10FBA8-ADAB-784F-B7E8-8D01D0C3224F}" type="slidenum">
              <a:rPr lang="en-US" altLang="zh-CN"/>
              <a:pPr eaLnBrk="1" hangingPunct="1"/>
              <a:t>8</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baseline="0" dirty="0" smtClean="0"/>
              <a:t>Our study shows that there are some bits in page frame number denote the bank address. And thus, we are able to leverage these bits, and extend page coloring to partition dram banks among threads.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baseline="0" dirty="0" smtClean="0"/>
              <a:t>The same reason, there are also some bits denote the bank address. So that it inspire us that we could extend page-coloring to partition DRAM banks.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baseline="0" dirty="0" smtClean="0"/>
              <a:t>To this end, we have made 2 key observations that lead to our new mechanism design</a:t>
            </a:r>
          </a:p>
          <a:p>
            <a:endParaRPr kumimoji="1" lang="zh-CN" altLang="en-US" dirty="0"/>
          </a:p>
        </p:txBody>
      </p:sp>
      <p:sp>
        <p:nvSpPr>
          <p:cNvPr id="4" name="幻灯片编号占位符 3"/>
          <p:cNvSpPr>
            <a:spLocks noGrp="1"/>
          </p:cNvSpPr>
          <p:nvPr>
            <p:ph type="sldNum" sz="quarter" idx="10"/>
          </p:nvPr>
        </p:nvSpPr>
        <p:spPr/>
        <p:txBody>
          <a:bodyPr/>
          <a:lstStyle/>
          <a:p>
            <a:fld id="{1DE4A6DD-0A5D-4F41-8A72-694DDB36E6C7}" type="slidenum">
              <a:rPr kumimoji="1" lang="zh-CN" altLang="en-US" smtClean="0"/>
              <a:t>9</a:t>
            </a:fld>
            <a:endParaRPr kumimoji="1" lang="zh-CN" altLang="en-US"/>
          </a:p>
        </p:txBody>
      </p:sp>
    </p:spTree>
    <p:extLst>
      <p:ext uri="{BB962C8B-B14F-4D97-AF65-F5344CB8AC3E}">
        <p14:creationId xmlns:p14="http://schemas.microsoft.com/office/powerpoint/2010/main" val="3454699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baseline="0" dirty="0" smtClean="0"/>
              <a:t>This is our goal. Dram banks are colored into different groups. And , it is forbidden that one thread with different color to access other thread’s memory.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baseline="0" dirty="0" smtClean="0"/>
              <a:t>Thus, the interferences between threads are eliminated.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baseline="0" dirty="0" smtClean="0"/>
              <a:t>But one may raise a question: whether reducing the available amount of banks that one thread can access will impact the performance?</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baseline="0" dirty="0" smtClean="0"/>
              <a:t>By this partitioning approach, banks are divided into diff. colored groups. Thread can only access its corresponding colored banks, which are assigned at the beginning. </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baseline="0" dirty="0" smtClean="0"/>
              <a:t>It is forbidden to banks be of other color, which do not belong to it. Apparently, we forbid the all banks across interleaving. It will raise another question, will the limited number of banks impact the overall system performance?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baseline="0" dirty="0" smtClean="0"/>
              <a:t>To this end, we have made 2 key observations that lead to our new mechanism design</a:t>
            </a:r>
          </a:p>
          <a:p>
            <a:endParaRPr kumimoji="1" lang="zh-CN" altLang="en-US" dirty="0"/>
          </a:p>
        </p:txBody>
      </p:sp>
      <p:sp>
        <p:nvSpPr>
          <p:cNvPr id="4" name="幻灯片编号占位符 3"/>
          <p:cNvSpPr>
            <a:spLocks noGrp="1"/>
          </p:cNvSpPr>
          <p:nvPr>
            <p:ph type="sldNum" sz="quarter" idx="10"/>
          </p:nvPr>
        </p:nvSpPr>
        <p:spPr/>
        <p:txBody>
          <a:bodyPr/>
          <a:lstStyle/>
          <a:p>
            <a:fld id="{1DE4A6DD-0A5D-4F41-8A72-694DDB36E6C7}" type="slidenum">
              <a:rPr kumimoji="1" lang="zh-CN" altLang="en-US" smtClean="0"/>
              <a:t>10</a:t>
            </a:fld>
            <a:endParaRPr kumimoji="1" lang="zh-CN" altLang="en-US"/>
          </a:p>
        </p:txBody>
      </p:sp>
    </p:spTree>
    <p:extLst>
      <p:ext uri="{BB962C8B-B14F-4D97-AF65-F5344CB8AC3E}">
        <p14:creationId xmlns:p14="http://schemas.microsoft.com/office/powerpoint/2010/main" val="3454699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a:ln/>
        </p:spPr>
      </p:sp>
      <p:sp>
        <p:nvSpPr>
          <p:cNvPr id="8601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latin typeface="Arial" charset="0"/>
                <a:ea typeface="宋体" charset="0"/>
              </a:rPr>
              <a:t>we found that the necessary amount</a:t>
            </a:r>
            <a:r>
              <a:rPr lang="en-US" altLang="zh-CN" baseline="0" dirty="0" smtClean="0">
                <a:latin typeface="Arial" charset="0"/>
                <a:ea typeface="宋体" charset="0"/>
              </a:rPr>
              <a:t> of banks that one program requires is limited.</a:t>
            </a:r>
            <a:endParaRPr lang="en-US" altLang="zh-CN" dirty="0" smtClean="0">
              <a:latin typeface="Arial" charset="0"/>
              <a:ea typeface="宋体" charset="0"/>
            </a:endParaRPr>
          </a:p>
          <a:p>
            <a:endParaRPr lang="en-US" altLang="zh-CN" dirty="0" smtClean="0">
              <a:latin typeface="Arial" charset="0"/>
              <a:ea typeface="宋体" charset="0"/>
            </a:endParaRPr>
          </a:p>
          <a:p>
            <a:r>
              <a:rPr lang="en-US" altLang="zh-CN" dirty="0" smtClean="0">
                <a:latin typeface="Arial" charset="0"/>
                <a:ea typeface="宋体" charset="0"/>
              </a:rPr>
              <a:t>And, 16 banks are enough for most applications. They can achieve over 95% of performance compared to 64 banks.</a:t>
            </a:r>
          </a:p>
          <a:p>
            <a:endParaRPr lang="en-US" altLang="zh-CN" dirty="0" smtClean="0">
              <a:latin typeface="Arial" charset="0"/>
              <a:ea typeface="宋体"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smtClean="0">
                <a:latin typeface="Arial" charset="0"/>
                <a:ea typeface="宋体" charset="0"/>
              </a:rPr>
              <a:t>So it is feasible to partition banks into several groups and map bank groups to specific threads.</a:t>
            </a:r>
          </a:p>
          <a:p>
            <a:endParaRPr lang="en-US" altLang="zh-CN" dirty="0" smtClean="0">
              <a:latin typeface="Arial" charset="0"/>
              <a:ea typeface="宋体" charset="0"/>
            </a:endParaRPr>
          </a:p>
          <a:p>
            <a:endParaRPr lang="en-US" altLang="zh-CN" dirty="0" smtClean="0">
              <a:latin typeface="Arial" charset="0"/>
              <a:ea typeface="宋体" charset="0"/>
            </a:endParaRPr>
          </a:p>
          <a:p>
            <a:r>
              <a:rPr lang="en-US" altLang="zh-CN" dirty="0" smtClean="0">
                <a:latin typeface="Arial" charset="0"/>
                <a:ea typeface="宋体" charset="0"/>
              </a:rPr>
              <a:t>--------</a:t>
            </a:r>
          </a:p>
          <a:p>
            <a:r>
              <a:rPr lang="en-US" altLang="zh-CN" dirty="0" smtClean="0">
                <a:latin typeface="Arial" charset="0"/>
                <a:ea typeface="宋体" charset="0"/>
              </a:rPr>
              <a:t>But </a:t>
            </a:r>
            <a:r>
              <a:rPr lang="en-US" altLang="zh-CN" dirty="0">
                <a:latin typeface="Arial" charset="0"/>
                <a:ea typeface="宋体" charset="0"/>
              </a:rPr>
              <a:t>doing exclusively mapping would reduce the available bank amount for one thread. So we need to know whether it would affect application’s performance.</a:t>
            </a:r>
          </a:p>
          <a:p>
            <a:endParaRPr lang="en-US" altLang="zh-CN" dirty="0">
              <a:latin typeface="Arial" charset="0"/>
              <a:ea typeface="宋体" charset="0"/>
            </a:endParaRPr>
          </a:p>
          <a:p>
            <a:r>
              <a:rPr lang="en-US" altLang="zh-CN" dirty="0">
                <a:latin typeface="Arial" charset="0"/>
                <a:ea typeface="宋体" charset="0"/>
              </a:rPr>
              <a:t>We did experiments on an Intel machine with 64 banks to investigate the correlation between bank number and applications’ performance. Surprisingly, we found that 16 banks are enough for most applications. They can achieve over 95% of performance compared to 64 banks.</a:t>
            </a:r>
          </a:p>
          <a:p>
            <a:endParaRPr lang="en-US" altLang="zh-CN" dirty="0">
              <a:latin typeface="Arial" charset="0"/>
              <a:ea typeface="宋体" charset="0"/>
            </a:endParaRPr>
          </a:p>
          <a:p>
            <a:r>
              <a:rPr lang="en-US" altLang="zh-CN" dirty="0">
                <a:latin typeface="Arial" charset="0"/>
                <a:ea typeface="宋体" charset="0"/>
              </a:rPr>
              <a:t>So it is feasible to partition banks into several groups and  exclusively map bank groups to specific threads.</a:t>
            </a:r>
          </a:p>
          <a:p>
            <a:endParaRPr lang="en-US" altLang="zh-CN" dirty="0">
              <a:latin typeface="Arial" charset="0"/>
              <a:ea typeface="宋体" charset="0"/>
            </a:endParaRPr>
          </a:p>
          <a:p>
            <a:r>
              <a:rPr lang="en-US" altLang="zh-CN" dirty="0">
                <a:latin typeface="Arial" charset="0"/>
                <a:ea typeface="宋体" charset="0"/>
              </a:rPr>
              <a:t>But how?</a:t>
            </a:r>
            <a:endParaRPr lang="zh-CN" altLang="en-US" dirty="0">
              <a:latin typeface="Arial" charset="0"/>
              <a:ea typeface="宋体" charset="0"/>
            </a:endParaRPr>
          </a:p>
        </p:txBody>
      </p:sp>
      <p:sp>
        <p:nvSpPr>
          <p:cNvPr id="8602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2472" eaLnBrk="0" hangingPunct="0">
              <a:defRPr>
                <a:solidFill>
                  <a:schemeClr val="tx1"/>
                </a:solidFill>
                <a:latin typeface="Arial" charset="0"/>
                <a:ea typeface="宋体" charset="0"/>
                <a:cs typeface="宋体" charset="0"/>
              </a:defRPr>
            </a:lvl1pPr>
            <a:lvl2pPr marL="702756" indent="-270291" defTabSz="902472" eaLnBrk="0" hangingPunct="0">
              <a:defRPr>
                <a:solidFill>
                  <a:schemeClr val="tx1"/>
                </a:solidFill>
                <a:latin typeface="Arial" charset="0"/>
                <a:ea typeface="宋体" charset="0"/>
              </a:defRPr>
            </a:lvl2pPr>
            <a:lvl3pPr marL="1081164" indent="-216233" defTabSz="902472" eaLnBrk="0" hangingPunct="0">
              <a:defRPr>
                <a:solidFill>
                  <a:schemeClr val="tx1"/>
                </a:solidFill>
                <a:latin typeface="Arial" charset="0"/>
                <a:ea typeface="宋体" charset="0"/>
              </a:defRPr>
            </a:lvl3pPr>
            <a:lvl4pPr marL="1513629" indent="-216233" defTabSz="902472" eaLnBrk="0" hangingPunct="0">
              <a:defRPr>
                <a:solidFill>
                  <a:schemeClr val="tx1"/>
                </a:solidFill>
                <a:latin typeface="Arial" charset="0"/>
                <a:ea typeface="宋体" charset="0"/>
              </a:defRPr>
            </a:lvl4pPr>
            <a:lvl5pPr marL="1946095" indent="-216233" defTabSz="902472" eaLnBrk="0" hangingPunct="0">
              <a:defRPr>
                <a:solidFill>
                  <a:schemeClr val="tx1"/>
                </a:solidFill>
                <a:latin typeface="Arial" charset="0"/>
                <a:ea typeface="宋体" charset="0"/>
              </a:defRPr>
            </a:lvl5pPr>
            <a:lvl6pPr marL="2378560" indent="-216233" defTabSz="902472" eaLnBrk="0" fontAlgn="base" hangingPunct="0">
              <a:spcBef>
                <a:spcPct val="0"/>
              </a:spcBef>
              <a:spcAft>
                <a:spcPct val="0"/>
              </a:spcAft>
              <a:defRPr>
                <a:solidFill>
                  <a:schemeClr val="tx1"/>
                </a:solidFill>
                <a:latin typeface="Arial" charset="0"/>
                <a:ea typeface="宋体" charset="0"/>
              </a:defRPr>
            </a:lvl6pPr>
            <a:lvl7pPr marL="2811026" indent="-216233" defTabSz="902472" eaLnBrk="0" fontAlgn="base" hangingPunct="0">
              <a:spcBef>
                <a:spcPct val="0"/>
              </a:spcBef>
              <a:spcAft>
                <a:spcPct val="0"/>
              </a:spcAft>
              <a:defRPr>
                <a:solidFill>
                  <a:schemeClr val="tx1"/>
                </a:solidFill>
                <a:latin typeface="Arial" charset="0"/>
                <a:ea typeface="宋体" charset="0"/>
              </a:defRPr>
            </a:lvl7pPr>
            <a:lvl8pPr marL="3243491" indent="-216233" defTabSz="902472" eaLnBrk="0" fontAlgn="base" hangingPunct="0">
              <a:spcBef>
                <a:spcPct val="0"/>
              </a:spcBef>
              <a:spcAft>
                <a:spcPct val="0"/>
              </a:spcAft>
              <a:defRPr>
                <a:solidFill>
                  <a:schemeClr val="tx1"/>
                </a:solidFill>
                <a:latin typeface="Arial" charset="0"/>
                <a:ea typeface="宋体" charset="0"/>
              </a:defRPr>
            </a:lvl8pPr>
            <a:lvl9pPr marL="3675957" indent="-216233" defTabSz="902472" eaLnBrk="0" fontAlgn="base" hangingPunct="0">
              <a:spcBef>
                <a:spcPct val="0"/>
              </a:spcBef>
              <a:spcAft>
                <a:spcPct val="0"/>
              </a:spcAft>
              <a:defRPr>
                <a:solidFill>
                  <a:schemeClr val="tx1"/>
                </a:solidFill>
                <a:latin typeface="Arial" charset="0"/>
                <a:ea typeface="宋体" charset="0"/>
              </a:defRPr>
            </a:lvl9pPr>
          </a:lstStyle>
          <a:p>
            <a:pPr eaLnBrk="1" hangingPunct="1"/>
            <a:fld id="{DB50DF93-5B79-864F-8C71-BA5E29C477E7}" type="slidenum">
              <a:rPr lang="en-US" altLang="zh-CN"/>
              <a:pPr eaLnBrk="1" hangingPunct="1"/>
              <a:t>11</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D0307BEB-3700-5247-B35A-EB2FCBB76F3F}" type="datetimeFigureOut">
              <a:rPr kumimoji="1" lang="zh-CN" altLang="en-US" smtClean="0"/>
              <a:t>19/8/18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F2F5D43-25D8-8440-AC27-5177DBDF8FA6}" type="slidenum">
              <a:rPr kumimoji="1" lang="zh-CN" altLang="en-US" smtClean="0"/>
              <a:t>‹#›</a:t>
            </a:fld>
            <a:endParaRPr kumimoji="1" lang="zh-CN" altLang="en-US"/>
          </a:p>
        </p:txBody>
      </p:sp>
    </p:spTree>
    <p:extLst>
      <p:ext uri="{BB962C8B-B14F-4D97-AF65-F5344CB8AC3E}">
        <p14:creationId xmlns:p14="http://schemas.microsoft.com/office/powerpoint/2010/main" val="231921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D0307BEB-3700-5247-B35A-EB2FCBB76F3F}" type="datetimeFigureOut">
              <a:rPr kumimoji="1" lang="zh-CN" altLang="en-US" smtClean="0"/>
              <a:t>19/8/18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F2F5D43-25D8-8440-AC27-5177DBDF8FA6}" type="slidenum">
              <a:rPr kumimoji="1" lang="zh-CN" altLang="en-US" smtClean="0"/>
              <a:t>‹#›</a:t>
            </a:fld>
            <a:endParaRPr kumimoji="1" lang="zh-CN" altLang="en-US"/>
          </a:p>
        </p:txBody>
      </p:sp>
    </p:spTree>
    <p:extLst>
      <p:ext uri="{BB962C8B-B14F-4D97-AF65-F5344CB8AC3E}">
        <p14:creationId xmlns:p14="http://schemas.microsoft.com/office/powerpoint/2010/main" val="1832186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457200" y="274638"/>
            <a:ext cx="6019800" cy="5851525"/>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D0307BEB-3700-5247-B35A-EB2FCBB76F3F}" type="datetimeFigureOut">
              <a:rPr kumimoji="1" lang="zh-CN" altLang="en-US" smtClean="0"/>
              <a:t>19/8/18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F2F5D43-25D8-8440-AC27-5177DBDF8FA6}" type="slidenum">
              <a:rPr kumimoji="1" lang="zh-CN" altLang="en-US" smtClean="0"/>
              <a:t>‹#›</a:t>
            </a:fld>
            <a:endParaRPr kumimoji="1" lang="zh-CN" altLang="en-US"/>
          </a:p>
        </p:txBody>
      </p:sp>
    </p:spTree>
    <p:extLst>
      <p:ext uri="{BB962C8B-B14F-4D97-AF65-F5344CB8AC3E}">
        <p14:creationId xmlns:p14="http://schemas.microsoft.com/office/powerpoint/2010/main" val="3143171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D0307BEB-3700-5247-B35A-EB2FCBB76F3F}" type="datetimeFigureOut">
              <a:rPr kumimoji="1" lang="zh-CN" altLang="en-US" smtClean="0"/>
              <a:t>19/8/18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F2F5D43-25D8-8440-AC27-5177DBDF8FA6}" type="slidenum">
              <a:rPr kumimoji="1" lang="zh-CN" altLang="en-US" smtClean="0"/>
              <a:t>‹#›</a:t>
            </a:fld>
            <a:endParaRPr kumimoji="1" lang="zh-CN" altLang="en-US"/>
          </a:p>
        </p:txBody>
      </p:sp>
    </p:spTree>
    <p:extLst>
      <p:ext uri="{BB962C8B-B14F-4D97-AF65-F5344CB8AC3E}">
        <p14:creationId xmlns:p14="http://schemas.microsoft.com/office/powerpoint/2010/main" val="2218896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D0307BEB-3700-5247-B35A-EB2FCBB76F3F}" type="datetimeFigureOut">
              <a:rPr kumimoji="1" lang="zh-CN" altLang="en-US" smtClean="0"/>
              <a:t>19/8/18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F2F5D43-25D8-8440-AC27-5177DBDF8FA6}" type="slidenum">
              <a:rPr kumimoji="1" lang="zh-CN" altLang="en-US" smtClean="0"/>
              <a:t>‹#›</a:t>
            </a:fld>
            <a:endParaRPr kumimoji="1" lang="zh-CN" altLang="en-US"/>
          </a:p>
        </p:txBody>
      </p:sp>
    </p:spTree>
    <p:extLst>
      <p:ext uri="{BB962C8B-B14F-4D97-AF65-F5344CB8AC3E}">
        <p14:creationId xmlns:p14="http://schemas.microsoft.com/office/powerpoint/2010/main" val="1066177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D0307BEB-3700-5247-B35A-EB2FCBB76F3F}" type="datetimeFigureOut">
              <a:rPr kumimoji="1" lang="zh-CN" altLang="en-US" smtClean="0"/>
              <a:t>19/8/18</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CF2F5D43-25D8-8440-AC27-5177DBDF8FA6}" type="slidenum">
              <a:rPr kumimoji="1" lang="zh-CN" altLang="en-US" smtClean="0"/>
              <a:t>‹#›</a:t>
            </a:fld>
            <a:endParaRPr kumimoji="1" lang="zh-CN" altLang="en-US"/>
          </a:p>
        </p:txBody>
      </p:sp>
    </p:spTree>
    <p:extLst>
      <p:ext uri="{BB962C8B-B14F-4D97-AF65-F5344CB8AC3E}">
        <p14:creationId xmlns:p14="http://schemas.microsoft.com/office/powerpoint/2010/main" val="2538281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D0307BEB-3700-5247-B35A-EB2FCBB76F3F}" type="datetimeFigureOut">
              <a:rPr kumimoji="1" lang="zh-CN" altLang="en-US" smtClean="0"/>
              <a:t>19/8/18</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CF2F5D43-25D8-8440-AC27-5177DBDF8FA6}" type="slidenum">
              <a:rPr kumimoji="1" lang="zh-CN" altLang="en-US" smtClean="0"/>
              <a:t>‹#›</a:t>
            </a:fld>
            <a:endParaRPr kumimoji="1" lang="zh-CN" altLang="en-US"/>
          </a:p>
        </p:txBody>
      </p:sp>
    </p:spTree>
    <p:extLst>
      <p:ext uri="{BB962C8B-B14F-4D97-AF65-F5344CB8AC3E}">
        <p14:creationId xmlns:p14="http://schemas.microsoft.com/office/powerpoint/2010/main" val="376768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D0307BEB-3700-5247-B35A-EB2FCBB76F3F}" type="datetimeFigureOut">
              <a:rPr kumimoji="1" lang="zh-CN" altLang="en-US" smtClean="0"/>
              <a:t>19/8/18</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CF2F5D43-25D8-8440-AC27-5177DBDF8FA6}" type="slidenum">
              <a:rPr kumimoji="1" lang="zh-CN" altLang="en-US" smtClean="0"/>
              <a:t>‹#›</a:t>
            </a:fld>
            <a:endParaRPr kumimoji="1" lang="zh-CN" altLang="en-US"/>
          </a:p>
        </p:txBody>
      </p:sp>
    </p:spTree>
    <p:extLst>
      <p:ext uri="{BB962C8B-B14F-4D97-AF65-F5344CB8AC3E}">
        <p14:creationId xmlns:p14="http://schemas.microsoft.com/office/powerpoint/2010/main" val="552034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0307BEB-3700-5247-B35A-EB2FCBB76F3F}" type="datetimeFigureOut">
              <a:rPr kumimoji="1" lang="zh-CN" altLang="en-US" smtClean="0"/>
              <a:t>19/8/18</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CF2F5D43-25D8-8440-AC27-5177DBDF8FA6}" type="slidenum">
              <a:rPr kumimoji="1" lang="zh-CN" altLang="en-US" smtClean="0"/>
              <a:t>‹#›</a:t>
            </a:fld>
            <a:endParaRPr kumimoji="1" lang="zh-CN" altLang="en-US"/>
          </a:p>
        </p:txBody>
      </p:sp>
    </p:spTree>
    <p:extLst>
      <p:ext uri="{BB962C8B-B14F-4D97-AF65-F5344CB8AC3E}">
        <p14:creationId xmlns:p14="http://schemas.microsoft.com/office/powerpoint/2010/main" val="2968016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D0307BEB-3700-5247-B35A-EB2FCBB76F3F}" type="datetimeFigureOut">
              <a:rPr kumimoji="1" lang="zh-CN" altLang="en-US" smtClean="0"/>
              <a:t>19/8/18</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CF2F5D43-25D8-8440-AC27-5177DBDF8FA6}" type="slidenum">
              <a:rPr kumimoji="1" lang="zh-CN" altLang="en-US" smtClean="0"/>
              <a:t>‹#›</a:t>
            </a:fld>
            <a:endParaRPr kumimoji="1" lang="zh-CN" altLang="en-US"/>
          </a:p>
        </p:txBody>
      </p:sp>
    </p:spTree>
    <p:extLst>
      <p:ext uri="{BB962C8B-B14F-4D97-AF65-F5344CB8AC3E}">
        <p14:creationId xmlns:p14="http://schemas.microsoft.com/office/powerpoint/2010/main" val="4097958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D0307BEB-3700-5247-B35A-EB2FCBB76F3F}" type="datetimeFigureOut">
              <a:rPr kumimoji="1" lang="zh-CN" altLang="en-US" smtClean="0"/>
              <a:t>19/8/18</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CF2F5D43-25D8-8440-AC27-5177DBDF8FA6}" type="slidenum">
              <a:rPr kumimoji="1" lang="zh-CN" altLang="en-US" smtClean="0"/>
              <a:t>‹#›</a:t>
            </a:fld>
            <a:endParaRPr kumimoji="1" lang="zh-CN" altLang="en-US"/>
          </a:p>
        </p:txBody>
      </p:sp>
    </p:spTree>
    <p:extLst>
      <p:ext uri="{BB962C8B-B14F-4D97-AF65-F5344CB8AC3E}">
        <p14:creationId xmlns:p14="http://schemas.microsoft.com/office/powerpoint/2010/main" val="40872319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07BEB-3700-5247-B35A-EB2FCBB76F3F}" type="datetimeFigureOut">
              <a:rPr kumimoji="1" lang="zh-CN" altLang="en-US" smtClean="0"/>
              <a:t>19/8/18</a:t>
            </a:fld>
            <a:endParaRPr kumimoji="1"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2F5D43-25D8-8440-AC27-5177DBDF8FA6}" type="slidenum">
              <a:rPr kumimoji="1" lang="zh-CN" altLang="en-US" smtClean="0"/>
              <a:t>‹#›</a:t>
            </a:fld>
            <a:endParaRPr kumimoji="1" lang="zh-CN" altLang="en-US"/>
          </a:p>
        </p:txBody>
      </p:sp>
    </p:spTree>
    <p:extLst>
      <p:ext uri="{BB962C8B-B14F-4D97-AF65-F5344CB8AC3E}">
        <p14:creationId xmlns:p14="http://schemas.microsoft.com/office/powerpoint/2010/main" val="2712473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tif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9.tiff"/><Relationship Id="rId4" Type="http://schemas.openxmlformats.org/officeDocument/2006/relationships/image" Target="../media/image10.tif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11.tiff"/><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tiff"/></Relationships>
</file>

<file path=ppt/slides/_rels/slide24.xml.rels><?xml version="1.0" encoding="UTF-8" standalone="yes"?>
<Relationships xmlns="http://schemas.openxmlformats.org/package/2006/relationships"><Relationship Id="rId3" Type="http://schemas.openxmlformats.org/officeDocument/2006/relationships/image" Target="../media/image18.tiff"/><Relationship Id="rId4" Type="http://schemas.openxmlformats.org/officeDocument/2006/relationships/image" Target="../media/image19.tiff"/><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3" Type="http://schemas.openxmlformats.org/officeDocument/2006/relationships/image" Target="../media/image20.tiff"/><Relationship Id="rId4" Type="http://schemas.openxmlformats.org/officeDocument/2006/relationships/image" Target="../media/image19.tiff"/><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tiff"/><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3" Type="http://schemas.openxmlformats.org/officeDocument/2006/relationships/image" Target="../media/image24.tiff"/><Relationship Id="rId4" Type="http://schemas.openxmlformats.org/officeDocument/2006/relationships/image" Target="../media/image25.tiff"/><Relationship Id="rId1" Type="http://schemas.openxmlformats.org/officeDocument/2006/relationships/slideLayout" Target="../slideLayouts/slideLayout2.xml"/><Relationship Id="rId2" Type="http://schemas.openxmlformats.org/officeDocument/2006/relationships/image" Target="../media/image23.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6.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7.tif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8.tif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package" Target="../embeddings/Microsoft_Word___1.docx"/><Relationship Id="rId5" Type="http://schemas.openxmlformats.org/officeDocument/2006/relationships/image" Target="../media/image3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4" Type="http://schemas.openxmlformats.org/officeDocument/2006/relationships/image" Target="../media/image35.jpg"/><Relationship Id="rId5" Type="http://schemas.openxmlformats.org/officeDocument/2006/relationships/image" Target="../media/image36.jpg"/><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tiff"/><Relationship Id="rId3" Type="http://schemas.openxmlformats.org/officeDocument/2006/relationships/image" Target="../media/image38.tiff"/></Relationships>
</file>

<file path=ppt/slides/_rels/slide4.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3.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tif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5.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6.tif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tif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130425"/>
            <a:ext cx="9144000" cy="1470025"/>
          </a:xfrm>
        </p:spPr>
        <p:txBody>
          <a:bodyPr>
            <a:normAutofit fontScale="90000"/>
          </a:bodyPr>
          <a:lstStyle/>
          <a:p>
            <a:r>
              <a:rPr lang="en-US" altLang="zh-CN" b="1" dirty="0"/>
              <a:t>Rethinking Memory Management in Modern Operating System</a:t>
            </a:r>
            <a:r>
              <a:rPr lang="en-US" altLang="zh-CN" dirty="0"/>
              <a:t/>
            </a:r>
            <a:br>
              <a:rPr lang="en-US" altLang="zh-CN" dirty="0"/>
            </a:br>
            <a:r>
              <a:rPr lang="en-US" altLang="zh-CN" sz="2900" b="1" i="1" dirty="0"/>
              <a:t>— Memory optimization using hardware features and application characteristics</a:t>
            </a:r>
            <a:endParaRPr kumimoji="1" lang="zh-CN" altLang="en-US" sz="2900" dirty="0"/>
          </a:p>
        </p:txBody>
      </p:sp>
      <p:sp>
        <p:nvSpPr>
          <p:cNvPr id="3" name="副标题 2"/>
          <p:cNvSpPr>
            <a:spLocks noGrp="1"/>
          </p:cNvSpPr>
          <p:nvPr>
            <p:ph type="subTitle" idx="1"/>
          </p:nvPr>
        </p:nvSpPr>
        <p:spPr>
          <a:xfrm>
            <a:off x="1371600" y="4203738"/>
            <a:ext cx="6400800" cy="1752600"/>
          </a:xfrm>
        </p:spPr>
        <p:txBody>
          <a:bodyPr/>
          <a:lstStyle/>
          <a:p>
            <a:r>
              <a:rPr kumimoji="1" lang="en-US" altLang="zh-CN" dirty="0" smtClean="0"/>
              <a:t>Lei Liu </a:t>
            </a:r>
            <a:endParaRPr kumimoji="1" lang="en-US" altLang="zh-CN" dirty="0" smtClean="0"/>
          </a:p>
          <a:p>
            <a:r>
              <a:rPr kumimoji="1" lang="en-US" altLang="zh-CN" dirty="0" smtClean="0"/>
              <a:t>Sys</a:t>
            </a:r>
            <a:r>
              <a:rPr kumimoji="1" lang="en-US" altLang="zh-CN" smtClean="0"/>
              <a:t>-Inventor Lab, SKLCA, </a:t>
            </a:r>
            <a:r>
              <a:rPr kumimoji="1" lang="en-US" altLang="zh-CN" dirty="0" smtClean="0"/>
              <a:t>ICT</a:t>
            </a:r>
            <a:r>
              <a:rPr kumimoji="1" lang="en-US" altLang="zh-CN" smtClean="0"/>
              <a:t>, </a:t>
            </a:r>
            <a:r>
              <a:rPr kumimoji="1" lang="en-US" altLang="zh-CN" smtClean="0"/>
              <a:t>CAS</a:t>
            </a:r>
            <a:endParaRPr kumimoji="1" lang="en-US" altLang="zh-CN" dirty="0" smtClean="0"/>
          </a:p>
        </p:txBody>
      </p:sp>
      <p:pic>
        <p:nvPicPr>
          <p:cNvPr id="4" name="图片 3" descr="未命名.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0334" y="6117543"/>
            <a:ext cx="1193666" cy="749740"/>
          </a:xfrm>
          <a:prstGeom prst="rect">
            <a:avLst/>
          </a:prstGeom>
        </p:spPr>
      </p:pic>
      <p:pic>
        <p:nvPicPr>
          <p:cNvPr id="6" name="图片 5" descr="未命名.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55" y="6117543"/>
            <a:ext cx="5084750" cy="754414"/>
          </a:xfrm>
          <a:prstGeom prst="rect">
            <a:avLst/>
          </a:prstGeom>
        </p:spPr>
      </p:pic>
    </p:spTree>
    <p:extLst>
      <p:ext uri="{BB962C8B-B14F-4D97-AF65-F5344CB8AC3E}">
        <p14:creationId xmlns:p14="http://schemas.microsoft.com/office/powerpoint/2010/main" val="90439069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52725" y="1418660"/>
            <a:ext cx="8692949" cy="584776"/>
          </a:xfrm>
          <a:prstGeom prst="rect">
            <a:avLst/>
          </a:prstGeom>
          <a:noFill/>
        </p:spPr>
        <p:txBody>
          <a:bodyPr wrap="square" rtlCol="0">
            <a:spAutoFit/>
          </a:bodyPr>
          <a:lstStyle/>
          <a:p>
            <a:pPr marL="457200" indent="-457200">
              <a:buFont typeface="Arial"/>
              <a:buChar char="•"/>
            </a:pPr>
            <a:r>
              <a:rPr kumimoji="1" lang="en-US" altLang="zh-CN" sz="3200" b="1" dirty="0" smtClean="0"/>
              <a:t>Banks are colored into diff. groups</a:t>
            </a:r>
            <a:endParaRPr kumimoji="1" lang="zh-CN" altLang="en-US" sz="3200" b="1" dirty="0"/>
          </a:p>
        </p:txBody>
      </p:sp>
      <p:sp>
        <p:nvSpPr>
          <p:cNvPr id="37" name="标题 1"/>
          <p:cNvSpPr txBox="1">
            <a:spLocks/>
          </p:cNvSpPr>
          <p:nvPr/>
        </p:nvSpPr>
        <p:spPr>
          <a:xfrm>
            <a:off x="496287" y="259255"/>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zh-CN" dirty="0" smtClean="0">
                <a:latin typeface="Calibri" charset="0"/>
                <a:ea typeface="宋体" charset="0"/>
              </a:rPr>
              <a:t>Partitioning Banks into Groups</a:t>
            </a:r>
            <a:endParaRPr lang="zh-CN" altLang="en-US" dirty="0">
              <a:latin typeface="Calibri" charset="0"/>
              <a:ea typeface="宋体" charset="0"/>
            </a:endParaRPr>
          </a:p>
        </p:txBody>
      </p:sp>
      <p:sp>
        <p:nvSpPr>
          <p:cNvPr id="39" name="圆角矩形 38"/>
          <p:cNvSpPr>
            <a:spLocks noChangeArrowheads="1"/>
          </p:cNvSpPr>
          <p:nvPr/>
        </p:nvSpPr>
        <p:spPr bwMode="auto">
          <a:xfrm>
            <a:off x="7349575" y="3597581"/>
            <a:ext cx="523438" cy="667140"/>
          </a:xfrm>
          <a:prstGeom prst="roundRect">
            <a:avLst>
              <a:gd name="adj" fmla="val 1315"/>
            </a:avLst>
          </a:prstGeom>
          <a:solidFill>
            <a:schemeClr val="accent3">
              <a:lumMod val="75000"/>
            </a:schemeClr>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40" name="圆角矩形 39"/>
          <p:cNvSpPr/>
          <p:nvPr/>
        </p:nvSpPr>
        <p:spPr bwMode="auto">
          <a:xfrm>
            <a:off x="7349575" y="3495526"/>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 name="圆角矩形 40"/>
          <p:cNvSpPr>
            <a:spLocks noChangeArrowheads="1"/>
          </p:cNvSpPr>
          <p:nvPr/>
        </p:nvSpPr>
        <p:spPr bwMode="auto">
          <a:xfrm>
            <a:off x="1330059" y="3566095"/>
            <a:ext cx="523438" cy="667140"/>
          </a:xfrm>
          <a:prstGeom prst="roundRect">
            <a:avLst>
              <a:gd name="adj" fmla="val 1315"/>
            </a:avLst>
          </a:prstGeom>
          <a:solidFill>
            <a:schemeClr val="accent4">
              <a:lumMod val="75000"/>
            </a:schemeClr>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42" name="圆角矩形 41"/>
          <p:cNvSpPr/>
          <p:nvPr/>
        </p:nvSpPr>
        <p:spPr bwMode="auto">
          <a:xfrm>
            <a:off x="1330059" y="3464040"/>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3" name="圆角矩形 42"/>
          <p:cNvSpPr>
            <a:spLocks noChangeArrowheads="1"/>
          </p:cNvSpPr>
          <p:nvPr/>
        </p:nvSpPr>
        <p:spPr bwMode="auto">
          <a:xfrm>
            <a:off x="5356276" y="3597581"/>
            <a:ext cx="523438" cy="667140"/>
          </a:xfrm>
          <a:prstGeom prst="roundRect">
            <a:avLst>
              <a:gd name="adj" fmla="val 1315"/>
            </a:avLst>
          </a:prstGeom>
          <a:solidFill>
            <a:srgbClr val="C0504D"/>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44" name="圆角矩形 43"/>
          <p:cNvSpPr/>
          <p:nvPr/>
        </p:nvSpPr>
        <p:spPr bwMode="auto">
          <a:xfrm>
            <a:off x="5356276" y="3495526"/>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5" name="圆角矩形 44"/>
          <p:cNvSpPr>
            <a:spLocks noChangeArrowheads="1"/>
          </p:cNvSpPr>
          <p:nvPr/>
        </p:nvSpPr>
        <p:spPr bwMode="auto">
          <a:xfrm>
            <a:off x="6573060" y="3597581"/>
            <a:ext cx="523438" cy="667140"/>
          </a:xfrm>
          <a:prstGeom prst="roundRect">
            <a:avLst>
              <a:gd name="adj" fmla="val 1315"/>
            </a:avLst>
          </a:prstGeom>
          <a:solidFill>
            <a:srgbClr val="77933C"/>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46" name="圆角矩形 45"/>
          <p:cNvSpPr/>
          <p:nvPr/>
        </p:nvSpPr>
        <p:spPr bwMode="auto">
          <a:xfrm>
            <a:off x="6573060" y="3495526"/>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7" name="圆角矩形 46"/>
          <p:cNvSpPr>
            <a:spLocks noChangeArrowheads="1"/>
          </p:cNvSpPr>
          <p:nvPr/>
        </p:nvSpPr>
        <p:spPr bwMode="auto">
          <a:xfrm>
            <a:off x="2058715" y="3566095"/>
            <a:ext cx="523438" cy="667140"/>
          </a:xfrm>
          <a:prstGeom prst="roundRect">
            <a:avLst>
              <a:gd name="adj" fmla="val 1315"/>
            </a:avLst>
          </a:prstGeom>
          <a:solidFill>
            <a:srgbClr val="604A7B"/>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48" name="圆角矩形 47"/>
          <p:cNvSpPr/>
          <p:nvPr/>
        </p:nvSpPr>
        <p:spPr bwMode="auto">
          <a:xfrm>
            <a:off x="2058715" y="3464040"/>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9" name="圆角矩形 48"/>
          <p:cNvSpPr>
            <a:spLocks noChangeArrowheads="1"/>
          </p:cNvSpPr>
          <p:nvPr/>
        </p:nvSpPr>
        <p:spPr bwMode="auto">
          <a:xfrm>
            <a:off x="3938687" y="3595368"/>
            <a:ext cx="523438" cy="667140"/>
          </a:xfrm>
          <a:prstGeom prst="roundRect">
            <a:avLst>
              <a:gd name="adj" fmla="val 1315"/>
            </a:avLst>
          </a:prstGeom>
          <a:solidFill>
            <a:srgbClr val="C0504D"/>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50" name="圆角矩形 49"/>
          <p:cNvSpPr/>
          <p:nvPr/>
        </p:nvSpPr>
        <p:spPr bwMode="auto">
          <a:xfrm>
            <a:off x="3938687" y="3493313"/>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1" name="圆角矩形 50"/>
          <p:cNvSpPr>
            <a:spLocks noChangeArrowheads="1"/>
          </p:cNvSpPr>
          <p:nvPr/>
        </p:nvSpPr>
        <p:spPr bwMode="auto">
          <a:xfrm>
            <a:off x="2765408" y="3580396"/>
            <a:ext cx="523438" cy="667140"/>
          </a:xfrm>
          <a:prstGeom prst="roundRect">
            <a:avLst>
              <a:gd name="adj" fmla="val 1315"/>
            </a:avLst>
          </a:prstGeom>
          <a:solidFill>
            <a:srgbClr val="604A7B"/>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52" name="圆角矩形 51"/>
          <p:cNvSpPr/>
          <p:nvPr/>
        </p:nvSpPr>
        <p:spPr bwMode="auto">
          <a:xfrm>
            <a:off x="2765408" y="3464040"/>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文本框 1"/>
          <p:cNvSpPr txBox="1"/>
          <p:nvPr/>
        </p:nvSpPr>
        <p:spPr>
          <a:xfrm>
            <a:off x="3925703" y="4555996"/>
            <a:ext cx="2004304" cy="461665"/>
          </a:xfrm>
          <a:prstGeom prst="rect">
            <a:avLst/>
          </a:prstGeom>
          <a:noFill/>
        </p:spPr>
        <p:txBody>
          <a:bodyPr wrap="square" rtlCol="0">
            <a:spAutoFit/>
          </a:bodyPr>
          <a:lstStyle/>
          <a:p>
            <a:r>
              <a:rPr kumimoji="1" lang="en-US" altLang="zh-CN" sz="2400" b="1" dirty="0" smtClean="0"/>
              <a:t>DRAM Banks</a:t>
            </a:r>
            <a:endParaRPr kumimoji="1" lang="zh-CN" altLang="en-US" sz="2400" b="1" dirty="0"/>
          </a:p>
        </p:txBody>
      </p:sp>
      <p:cxnSp>
        <p:nvCxnSpPr>
          <p:cNvPr id="6" name="直线连接符 5"/>
          <p:cNvCxnSpPr/>
          <p:nvPr/>
        </p:nvCxnSpPr>
        <p:spPr>
          <a:xfrm>
            <a:off x="3592286" y="2445561"/>
            <a:ext cx="12095" cy="2080381"/>
          </a:xfrm>
          <a:prstGeom prst="line">
            <a:avLst/>
          </a:prstGeom>
          <a:ln w="381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30" name="直线连接符 29"/>
          <p:cNvCxnSpPr/>
          <p:nvPr/>
        </p:nvCxnSpPr>
        <p:spPr>
          <a:xfrm>
            <a:off x="6224210" y="2445561"/>
            <a:ext cx="0" cy="2080381"/>
          </a:xfrm>
          <a:prstGeom prst="line">
            <a:avLst/>
          </a:prstGeom>
          <a:ln w="381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9" name="文本框 8"/>
          <p:cNvSpPr txBox="1"/>
          <p:nvPr/>
        </p:nvSpPr>
        <p:spPr>
          <a:xfrm>
            <a:off x="1644953" y="2152040"/>
            <a:ext cx="1433105" cy="461665"/>
          </a:xfrm>
          <a:prstGeom prst="rect">
            <a:avLst/>
          </a:prstGeom>
          <a:noFill/>
        </p:spPr>
        <p:txBody>
          <a:bodyPr wrap="square" rtlCol="0">
            <a:spAutoFit/>
          </a:bodyPr>
          <a:lstStyle/>
          <a:p>
            <a:r>
              <a:rPr kumimoji="1" lang="en-US" altLang="zh-CN" sz="2400" b="1" dirty="0" smtClean="0">
                <a:solidFill>
                  <a:schemeClr val="accent4">
                    <a:lumMod val="75000"/>
                  </a:schemeClr>
                </a:solidFill>
              </a:rPr>
              <a:t>Thread 1</a:t>
            </a:r>
            <a:endParaRPr kumimoji="1" lang="zh-CN" altLang="en-US" sz="2400" b="1" dirty="0">
              <a:solidFill>
                <a:schemeClr val="accent4">
                  <a:lumMod val="75000"/>
                </a:schemeClr>
              </a:solidFill>
            </a:endParaRPr>
          </a:p>
        </p:txBody>
      </p:sp>
      <p:sp>
        <p:nvSpPr>
          <p:cNvPr id="34" name="文本框 33"/>
          <p:cNvSpPr txBox="1"/>
          <p:nvPr/>
        </p:nvSpPr>
        <p:spPr>
          <a:xfrm>
            <a:off x="4250192" y="2139945"/>
            <a:ext cx="1826381" cy="461665"/>
          </a:xfrm>
          <a:prstGeom prst="rect">
            <a:avLst/>
          </a:prstGeom>
          <a:noFill/>
        </p:spPr>
        <p:txBody>
          <a:bodyPr wrap="square" rtlCol="0">
            <a:spAutoFit/>
          </a:bodyPr>
          <a:lstStyle/>
          <a:p>
            <a:r>
              <a:rPr kumimoji="1" lang="en-US" altLang="zh-CN" sz="2400" b="1" dirty="0" smtClean="0">
                <a:solidFill>
                  <a:schemeClr val="accent6">
                    <a:lumMod val="75000"/>
                  </a:schemeClr>
                </a:solidFill>
              </a:rPr>
              <a:t>Thread 2</a:t>
            </a:r>
            <a:endParaRPr kumimoji="1" lang="zh-CN" altLang="en-US" sz="2400" b="1" dirty="0">
              <a:solidFill>
                <a:schemeClr val="accent6">
                  <a:lumMod val="75000"/>
                </a:schemeClr>
              </a:solidFill>
            </a:endParaRPr>
          </a:p>
        </p:txBody>
      </p:sp>
      <p:sp>
        <p:nvSpPr>
          <p:cNvPr id="35" name="文本框 34"/>
          <p:cNvSpPr txBox="1"/>
          <p:nvPr/>
        </p:nvSpPr>
        <p:spPr>
          <a:xfrm>
            <a:off x="6609626" y="2139945"/>
            <a:ext cx="1488596" cy="461665"/>
          </a:xfrm>
          <a:prstGeom prst="rect">
            <a:avLst/>
          </a:prstGeom>
          <a:noFill/>
        </p:spPr>
        <p:txBody>
          <a:bodyPr wrap="square" rtlCol="0">
            <a:spAutoFit/>
          </a:bodyPr>
          <a:lstStyle/>
          <a:p>
            <a:r>
              <a:rPr kumimoji="1" lang="en-US" altLang="zh-CN" sz="2400" b="1" dirty="0" smtClean="0">
                <a:solidFill>
                  <a:schemeClr val="accent3">
                    <a:lumMod val="75000"/>
                  </a:schemeClr>
                </a:solidFill>
              </a:rPr>
              <a:t>Thread 3</a:t>
            </a:r>
            <a:endParaRPr kumimoji="1" lang="zh-CN" altLang="en-US" sz="2400" b="1" dirty="0">
              <a:solidFill>
                <a:schemeClr val="accent3">
                  <a:lumMod val="75000"/>
                </a:schemeClr>
              </a:solidFill>
            </a:endParaRPr>
          </a:p>
        </p:txBody>
      </p:sp>
      <p:sp>
        <p:nvSpPr>
          <p:cNvPr id="10" name="下箭头 9"/>
          <p:cNvSpPr/>
          <p:nvPr/>
        </p:nvSpPr>
        <p:spPr>
          <a:xfrm>
            <a:off x="2058715" y="2722560"/>
            <a:ext cx="396618" cy="485001"/>
          </a:xfrm>
          <a:prstGeom prst="downArrow">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5" name="下箭头 54"/>
          <p:cNvSpPr/>
          <p:nvPr/>
        </p:nvSpPr>
        <p:spPr>
          <a:xfrm>
            <a:off x="4706684" y="2722560"/>
            <a:ext cx="396618" cy="485001"/>
          </a:xfrm>
          <a:prstGeom prst="downArrow">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6" name="下箭头 55"/>
          <p:cNvSpPr/>
          <p:nvPr/>
        </p:nvSpPr>
        <p:spPr>
          <a:xfrm>
            <a:off x="7037623" y="2722560"/>
            <a:ext cx="396618" cy="485001"/>
          </a:xfrm>
          <a:prstGeom prst="downArrow">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7" name="下箭头 56"/>
          <p:cNvSpPr/>
          <p:nvPr/>
        </p:nvSpPr>
        <p:spPr>
          <a:xfrm rot="17898526">
            <a:off x="3393977" y="2507805"/>
            <a:ext cx="396618" cy="1067596"/>
          </a:xfrm>
          <a:prstGeom prst="downArrow">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cxnSp>
        <p:nvCxnSpPr>
          <p:cNvPr id="12" name="直线连接符 11"/>
          <p:cNvCxnSpPr/>
          <p:nvPr/>
        </p:nvCxnSpPr>
        <p:spPr>
          <a:xfrm>
            <a:off x="3380768" y="2674180"/>
            <a:ext cx="519717" cy="50771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8" name="直线连接符 57"/>
          <p:cNvCxnSpPr/>
          <p:nvPr/>
        </p:nvCxnSpPr>
        <p:spPr>
          <a:xfrm flipV="1">
            <a:off x="3404958" y="2637895"/>
            <a:ext cx="459619" cy="556091"/>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59" name="文本框 58"/>
          <p:cNvSpPr txBox="1"/>
          <p:nvPr/>
        </p:nvSpPr>
        <p:spPr>
          <a:xfrm>
            <a:off x="347567" y="5184012"/>
            <a:ext cx="8887563" cy="1077218"/>
          </a:xfrm>
          <a:prstGeom prst="rect">
            <a:avLst/>
          </a:prstGeom>
          <a:noFill/>
        </p:spPr>
        <p:txBody>
          <a:bodyPr wrap="square" rtlCol="0">
            <a:spAutoFit/>
          </a:bodyPr>
          <a:lstStyle/>
          <a:p>
            <a:r>
              <a:rPr kumimoji="1" lang="en-US" altLang="zh-CN" sz="3200" b="1" dirty="0" smtClean="0"/>
              <a:t>Reducing the available amount of banks that one thread can access</a:t>
            </a:r>
            <a:endParaRPr kumimoji="1" lang="zh-CN" altLang="en-US" sz="3200" b="1" dirty="0"/>
          </a:p>
        </p:txBody>
      </p:sp>
      <p:sp>
        <p:nvSpPr>
          <p:cNvPr id="38" name="圆角矩形 37"/>
          <p:cNvSpPr>
            <a:spLocks noChangeArrowheads="1"/>
          </p:cNvSpPr>
          <p:nvPr/>
        </p:nvSpPr>
        <p:spPr bwMode="auto">
          <a:xfrm>
            <a:off x="4643327" y="3600528"/>
            <a:ext cx="523438" cy="667140"/>
          </a:xfrm>
          <a:prstGeom prst="roundRect">
            <a:avLst>
              <a:gd name="adj" fmla="val 1315"/>
            </a:avLst>
          </a:prstGeom>
          <a:solidFill>
            <a:srgbClr val="C0504D"/>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60" name="圆角矩形 59"/>
          <p:cNvSpPr/>
          <p:nvPr/>
        </p:nvSpPr>
        <p:spPr bwMode="auto">
          <a:xfrm>
            <a:off x="4643327" y="3498473"/>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extLst>
      <p:ext uri="{BB962C8B-B14F-4D97-AF65-F5344CB8AC3E}">
        <p14:creationId xmlns:p14="http://schemas.microsoft.com/office/powerpoint/2010/main" val="22923480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par>
                          <p:cTn id="11" fill="hold">
                            <p:stCondLst>
                              <p:cond delay="0"/>
                            </p:stCondLst>
                            <p:childTnLst>
                              <p:par>
                                <p:cTn id="12" presetID="27" presetClass="emph" presetSubtype="0" fill="remove" grpId="1" nodeType="afterEffect">
                                  <p:stCondLst>
                                    <p:cond delay="0"/>
                                  </p:stCondLst>
                                  <p:childTnLst>
                                    <p:animClr clrSpc="rgb" dir="cw">
                                      <p:cBhvr override="childStyle">
                                        <p:cTn id="13" dur="500" autoRev="1" fill="remove"/>
                                        <p:tgtEl>
                                          <p:spTgt spid="10"/>
                                        </p:tgtEl>
                                        <p:attrNameLst>
                                          <p:attrName>style.color</p:attrName>
                                        </p:attrNameLst>
                                      </p:cBhvr>
                                      <p:to>
                                        <a:schemeClr val="bg1"/>
                                      </p:to>
                                    </p:animClr>
                                    <p:animClr clrSpc="rgb" dir="cw">
                                      <p:cBhvr>
                                        <p:cTn id="14" dur="500" autoRev="1" fill="remove"/>
                                        <p:tgtEl>
                                          <p:spTgt spid="10"/>
                                        </p:tgtEl>
                                        <p:attrNameLst>
                                          <p:attrName>fillcolor</p:attrName>
                                        </p:attrNameLst>
                                      </p:cBhvr>
                                      <p:to>
                                        <a:schemeClr val="bg1"/>
                                      </p:to>
                                    </p:animClr>
                                    <p:set>
                                      <p:cBhvr>
                                        <p:cTn id="15" dur="500" autoRev="1" fill="remove"/>
                                        <p:tgtEl>
                                          <p:spTgt spid="10"/>
                                        </p:tgtEl>
                                        <p:attrNameLst>
                                          <p:attrName>fill.type</p:attrName>
                                        </p:attrNameLst>
                                      </p:cBhvr>
                                      <p:to>
                                        <p:strVal val="solid"/>
                                      </p:to>
                                    </p:set>
                                    <p:set>
                                      <p:cBhvr>
                                        <p:cTn id="16" dur="500" autoRev="1" fill="remove"/>
                                        <p:tgtEl>
                                          <p:spTgt spid="10"/>
                                        </p:tgtEl>
                                        <p:attrNameLst>
                                          <p:attrName>fill.on</p:attrName>
                                        </p:attrNameLst>
                                      </p:cBhvr>
                                      <p:to>
                                        <p:strVal val="true"/>
                                      </p:to>
                                    </p:set>
                                  </p:childTnLst>
                                </p:cTn>
                              </p:par>
                              <p:par>
                                <p:cTn id="17" presetID="27" presetClass="emph" presetSubtype="0" fill="remove" grpId="1" nodeType="withEffect">
                                  <p:stCondLst>
                                    <p:cond delay="0"/>
                                  </p:stCondLst>
                                  <p:childTnLst>
                                    <p:animClr clrSpc="rgb" dir="cw">
                                      <p:cBhvr override="childStyle">
                                        <p:cTn id="18" dur="500" autoRev="1" fill="remove"/>
                                        <p:tgtEl>
                                          <p:spTgt spid="55"/>
                                        </p:tgtEl>
                                        <p:attrNameLst>
                                          <p:attrName>style.color</p:attrName>
                                        </p:attrNameLst>
                                      </p:cBhvr>
                                      <p:to>
                                        <a:schemeClr val="bg1"/>
                                      </p:to>
                                    </p:animClr>
                                    <p:animClr clrSpc="rgb" dir="cw">
                                      <p:cBhvr>
                                        <p:cTn id="19" dur="500" autoRev="1" fill="remove"/>
                                        <p:tgtEl>
                                          <p:spTgt spid="55"/>
                                        </p:tgtEl>
                                        <p:attrNameLst>
                                          <p:attrName>fillcolor</p:attrName>
                                        </p:attrNameLst>
                                      </p:cBhvr>
                                      <p:to>
                                        <a:schemeClr val="bg1"/>
                                      </p:to>
                                    </p:animClr>
                                    <p:set>
                                      <p:cBhvr>
                                        <p:cTn id="20" dur="500" autoRev="1" fill="remove"/>
                                        <p:tgtEl>
                                          <p:spTgt spid="55"/>
                                        </p:tgtEl>
                                        <p:attrNameLst>
                                          <p:attrName>fill.type</p:attrName>
                                        </p:attrNameLst>
                                      </p:cBhvr>
                                      <p:to>
                                        <p:strVal val="solid"/>
                                      </p:to>
                                    </p:set>
                                    <p:set>
                                      <p:cBhvr>
                                        <p:cTn id="21" dur="500" autoRev="1" fill="remove"/>
                                        <p:tgtEl>
                                          <p:spTgt spid="55"/>
                                        </p:tgtEl>
                                        <p:attrNameLst>
                                          <p:attrName>fill.on</p:attrName>
                                        </p:attrNameLst>
                                      </p:cBhvr>
                                      <p:to>
                                        <p:strVal val="true"/>
                                      </p:to>
                                    </p:set>
                                  </p:childTnLst>
                                </p:cTn>
                              </p:par>
                              <p:par>
                                <p:cTn id="22" presetID="27" presetClass="emph" presetSubtype="0" fill="remove" grpId="1" nodeType="withEffect">
                                  <p:stCondLst>
                                    <p:cond delay="0"/>
                                  </p:stCondLst>
                                  <p:childTnLst>
                                    <p:animClr clrSpc="rgb" dir="cw">
                                      <p:cBhvr override="childStyle">
                                        <p:cTn id="23" dur="500" autoRev="1" fill="remove"/>
                                        <p:tgtEl>
                                          <p:spTgt spid="56"/>
                                        </p:tgtEl>
                                        <p:attrNameLst>
                                          <p:attrName>style.color</p:attrName>
                                        </p:attrNameLst>
                                      </p:cBhvr>
                                      <p:to>
                                        <a:schemeClr val="bg1"/>
                                      </p:to>
                                    </p:animClr>
                                    <p:animClr clrSpc="rgb" dir="cw">
                                      <p:cBhvr>
                                        <p:cTn id="24" dur="500" autoRev="1" fill="remove"/>
                                        <p:tgtEl>
                                          <p:spTgt spid="56"/>
                                        </p:tgtEl>
                                        <p:attrNameLst>
                                          <p:attrName>fillcolor</p:attrName>
                                        </p:attrNameLst>
                                      </p:cBhvr>
                                      <p:to>
                                        <a:schemeClr val="bg1"/>
                                      </p:to>
                                    </p:animClr>
                                    <p:set>
                                      <p:cBhvr>
                                        <p:cTn id="25" dur="500" autoRev="1" fill="remove"/>
                                        <p:tgtEl>
                                          <p:spTgt spid="56"/>
                                        </p:tgtEl>
                                        <p:attrNameLst>
                                          <p:attrName>fill.type</p:attrName>
                                        </p:attrNameLst>
                                      </p:cBhvr>
                                      <p:to>
                                        <p:strVal val="solid"/>
                                      </p:to>
                                    </p:set>
                                    <p:set>
                                      <p:cBhvr>
                                        <p:cTn id="26" dur="500" autoRev="1" fill="remove"/>
                                        <p:tgtEl>
                                          <p:spTgt spid="56"/>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childTnLst>
                          </p:cTn>
                        </p:par>
                        <p:par>
                          <p:cTn id="31" fill="hold">
                            <p:stCondLst>
                              <p:cond delay="0"/>
                            </p:stCondLst>
                            <p:childTnLst>
                              <p:par>
                                <p:cTn id="32" presetID="26" presetClass="emph" presetSubtype="0" fill="hold" grpId="1" nodeType="afterEffect">
                                  <p:stCondLst>
                                    <p:cond delay="0"/>
                                  </p:stCondLst>
                                  <p:childTnLst>
                                    <p:animEffect transition="out" filter="fade">
                                      <p:cBhvr>
                                        <p:cTn id="33" dur="1000" tmFilter="0, 0; .2, .5; .8, .5; 1, 0"/>
                                        <p:tgtEl>
                                          <p:spTgt spid="57"/>
                                        </p:tgtEl>
                                      </p:cBhvr>
                                    </p:animEffect>
                                    <p:animScale>
                                      <p:cBhvr>
                                        <p:cTn id="34" dur="500" autoRev="1" fill="hold"/>
                                        <p:tgtEl>
                                          <p:spTgt spid="57"/>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55" grpId="0" animBg="1"/>
      <p:bldP spid="55" grpId="1" animBg="1"/>
      <p:bldP spid="56" grpId="0" animBg="1"/>
      <p:bldP spid="56" grpId="1" animBg="1"/>
      <p:bldP spid="57" grpId="0" animBg="1"/>
      <p:bldP spid="57" grpId="1" animBg="1"/>
      <p:bldP spid="5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p:cNvSpPr>
            <a:spLocks noGrp="1"/>
          </p:cNvSpPr>
          <p:nvPr>
            <p:ph type="title"/>
          </p:nvPr>
        </p:nvSpPr>
        <p:spPr>
          <a:xfrm>
            <a:off x="457200" y="45466"/>
            <a:ext cx="8229600" cy="1143000"/>
          </a:xfrm>
        </p:spPr>
        <p:txBody>
          <a:bodyPr/>
          <a:lstStyle/>
          <a:p>
            <a:r>
              <a:rPr lang="en-US" altLang="zh-CN" dirty="0" smtClean="0">
                <a:latin typeface="Calibri" charset="0"/>
                <a:ea typeface="宋体" charset="0"/>
              </a:rPr>
              <a:t>The necessary bank amount</a:t>
            </a:r>
            <a:endParaRPr lang="zh-CN" altLang="en-US" dirty="0">
              <a:latin typeface="Calibri" charset="0"/>
              <a:ea typeface="宋体" charset="0"/>
            </a:endParaRPr>
          </a:p>
        </p:txBody>
      </p:sp>
      <p:pic>
        <p:nvPicPr>
          <p:cNvPr id="34820" name="Picture 2"/>
          <p:cNvPicPr>
            <a:picLocks noChangeAspect="1" noChangeArrowheads="1"/>
          </p:cNvPicPr>
          <p:nvPr/>
        </p:nvPicPr>
        <p:blipFill>
          <a:blip r:embed="rId3">
            <a:extLst>
              <a:ext uri="{28A0092B-C50C-407E-A947-70E740481C1C}">
                <a14:useLocalDpi xmlns:a14="http://schemas.microsoft.com/office/drawing/2010/main" val="0"/>
              </a:ext>
            </a:extLst>
          </a:blip>
          <a:srcRect t="12935"/>
          <a:stretch>
            <a:fillRect/>
          </a:stretch>
        </p:blipFill>
        <p:spPr bwMode="auto">
          <a:xfrm>
            <a:off x="1152853" y="1872364"/>
            <a:ext cx="6375677" cy="380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686001" y="5539120"/>
            <a:ext cx="8095138" cy="1354217"/>
          </a:xfrm>
          <a:prstGeom prst="rect">
            <a:avLst/>
          </a:prstGeom>
          <a:noFill/>
        </p:spPr>
        <p:txBody>
          <a:bodyPr wrap="square" rtlCol="0">
            <a:spAutoFit/>
          </a:bodyPr>
          <a:lstStyle/>
          <a:p>
            <a:r>
              <a:rPr lang="en-US" altLang="zh-CN" sz="3200" b="1" dirty="0"/>
              <a:t>The necessary amount of </a:t>
            </a:r>
            <a:r>
              <a:rPr lang="en-US" altLang="zh-CN" sz="3200" b="1" dirty="0" smtClean="0"/>
              <a:t>banks one </a:t>
            </a:r>
            <a:r>
              <a:rPr lang="en-US" altLang="zh-CN" sz="3200" b="1" dirty="0"/>
              <a:t>program </a:t>
            </a:r>
            <a:endParaRPr lang="en-US" altLang="zh-CN" sz="3200" b="1" dirty="0" smtClean="0"/>
          </a:p>
          <a:p>
            <a:r>
              <a:rPr lang="en-US" altLang="zh-CN" sz="3200" b="1" dirty="0" smtClean="0"/>
              <a:t>requires </a:t>
            </a:r>
            <a:r>
              <a:rPr lang="en-US" altLang="zh-CN" sz="3200" b="1" dirty="0"/>
              <a:t>is </a:t>
            </a:r>
            <a:r>
              <a:rPr lang="en-US" altLang="zh-CN" sz="3200" b="1" dirty="0" smtClean="0"/>
              <a:t>limited</a:t>
            </a:r>
            <a:endParaRPr lang="zh-CN" altLang="en-US" sz="3200" b="1" dirty="0"/>
          </a:p>
          <a:p>
            <a:endParaRPr kumimoji="1" lang="zh-CN" altLang="en-US" dirty="0"/>
          </a:p>
        </p:txBody>
      </p:sp>
      <p:sp>
        <p:nvSpPr>
          <p:cNvPr id="4" name="文本框 3"/>
          <p:cNvSpPr txBox="1"/>
          <p:nvPr/>
        </p:nvSpPr>
        <p:spPr>
          <a:xfrm>
            <a:off x="686001" y="1167828"/>
            <a:ext cx="6615294" cy="861774"/>
          </a:xfrm>
          <a:prstGeom prst="rect">
            <a:avLst/>
          </a:prstGeom>
          <a:noFill/>
        </p:spPr>
        <p:txBody>
          <a:bodyPr wrap="square" rtlCol="0">
            <a:spAutoFit/>
          </a:bodyPr>
          <a:lstStyle/>
          <a:p>
            <a:pPr marL="457200" indent="-457200">
              <a:buFont typeface="Arial"/>
              <a:buChar char="•"/>
            </a:pPr>
            <a:r>
              <a:rPr lang="en-US" altLang="zh-CN" sz="3200" b="1" dirty="0">
                <a:latin typeface="Calibri" charset="0"/>
                <a:ea typeface="宋体" charset="0"/>
              </a:rPr>
              <a:t>Will this influence performance?</a:t>
            </a:r>
          </a:p>
          <a:p>
            <a:endParaRPr kumimoji="1" lang="zh-CN" altLang="en-US" dirty="0"/>
          </a:p>
        </p:txBody>
      </p:sp>
      <p:cxnSp>
        <p:nvCxnSpPr>
          <p:cNvPr id="10" name="直线连接符 9"/>
          <p:cNvCxnSpPr/>
          <p:nvPr/>
        </p:nvCxnSpPr>
        <p:spPr>
          <a:xfrm>
            <a:off x="1845734" y="2167477"/>
            <a:ext cx="564893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11205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Overview of Our Mechanism</a:t>
            </a:r>
            <a:endParaRPr kumimoji="1" lang="zh-CN" altLang="en-US" dirty="0"/>
          </a:p>
        </p:txBody>
      </p:sp>
      <p:pic>
        <p:nvPicPr>
          <p:cNvPr id="4" name="图片 3" descr="未命名.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99" y="2111895"/>
            <a:ext cx="8517647" cy="3899429"/>
          </a:xfrm>
          <a:prstGeom prst="rect">
            <a:avLst/>
          </a:prstGeom>
        </p:spPr>
      </p:pic>
      <p:cxnSp>
        <p:nvCxnSpPr>
          <p:cNvPr id="6" name="直线连接符 5"/>
          <p:cNvCxnSpPr/>
          <p:nvPr/>
        </p:nvCxnSpPr>
        <p:spPr>
          <a:xfrm>
            <a:off x="643467" y="3894656"/>
            <a:ext cx="817897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直线连接符 6"/>
          <p:cNvCxnSpPr/>
          <p:nvPr/>
        </p:nvCxnSpPr>
        <p:spPr>
          <a:xfrm>
            <a:off x="643470" y="3217339"/>
            <a:ext cx="817897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直线箭头连接符 8"/>
          <p:cNvCxnSpPr/>
          <p:nvPr/>
        </p:nvCxnSpPr>
        <p:spPr>
          <a:xfrm>
            <a:off x="8415867" y="3217339"/>
            <a:ext cx="0" cy="694250"/>
          </a:xfrm>
          <a:prstGeom prst="straightConnector1">
            <a:avLst/>
          </a:prstGeom>
          <a:ln w="5715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 name="下箭头 2"/>
          <p:cNvSpPr/>
          <p:nvPr/>
        </p:nvSpPr>
        <p:spPr>
          <a:xfrm>
            <a:off x="6248400" y="1710266"/>
            <a:ext cx="575733" cy="778924"/>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16726817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p:cNvSpPr>
          <p:nvPr>
            <p:ph type="title"/>
          </p:nvPr>
        </p:nvSpPr>
        <p:spPr>
          <a:xfrm>
            <a:off x="457200" y="274638"/>
            <a:ext cx="8596496" cy="1143000"/>
          </a:xfrm>
        </p:spPr>
        <p:txBody>
          <a:bodyPr>
            <a:normAutofit fontScale="90000"/>
          </a:bodyPr>
          <a:lstStyle/>
          <a:p>
            <a:r>
              <a:rPr lang="en-US" altLang="zh-CN" dirty="0">
                <a:latin typeface="Calibri" charset="0"/>
                <a:ea typeface="宋体" charset="0"/>
              </a:rPr>
              <a:t>Bank-level Partition Mechanism (BPM)</a:t>
            </a:r>
            <a:endParaRPr lang="zh-CN" altLang="en-US" dirty="0">
              <a:latin typeface="Calibri" charset="0"/>
              <a:ea typeface="宋体" charset="0"/>
            </a:endParaRPr>
          </a:p>
        </p:txBody>
      </p:sp>
      <p:sp>
        <p:nvSpPr>
          <p:cNvPr id="39939" name="内容占位符 2"/>
          <p:cNvSpPr>
            <a:spLocks noGrp="1"/>
          </p:cNvSpPr>
          <p:nvPr>
            <p:ph idx="1"/>
          </p:nvPr>
        </p:nvSpPr>
        <p:spPr>
          <a:xfrm>
            <a:off x="152400" y="1437243"/>
            <a:ext cx="8991600" cy="4525963"/>
          </a:xfrm>
        </p:spPr>
        <p:txBody>
          <a:bodyPr>
            <a:normAutofit/>
          </a:bodyPr>
          <a:lstStyle/>
          <a:p>
            <a:r>
              <a:rPr lang="en-US" altLang="zh-CN" b="1" dirty="0">
                <a:latin typeface="Calibri" charset="0"/>
                <a:ea typeface="宋体" charset="0"/>
              </a:rPr>
              <a:t>Implementation</a:t>
            </a:r>
            <a:r>
              <a:rPr lang="en-US" altLang="zh-CN" dirty="0">
                <a:latin typeface="Calibri" charset="0"/>
                <a:ea typeface="宋体" charset="0"/>
              </a:rPr>
              <a:t>: adopt page-coloring base BPM in Linux kernel 2.6.32 by </a:t>
            </a:r>
            <a:r>
              <a:rPr lang="en-US" altLang="zh-CN" dirty="0" smtClean="0">
                <a:latin typeface="Calibri" charset="0"/>
                <a:ea typeface="宋体" charset="0"/>
              </a:rPr>
              <a:t>modifying </a:t>
            </a:r>
            <a:r>
              <a:rPr lang="en-US" altLang="zh-CN" dirty="0">
                <a:latin typeface="Calibri" charset="0"/>
                <a:ea typeface="宋体" charset="0"/>
              </a:rPr>
              <a:t>its buddy system. </a:t>
            </a:r>
          </a:p>
          <a:p>
            <a:pPr lvl="1"/>
            <a:r>
              <a:rPr lang="en-US" altLang="zh-CN" dirty="0">
                <a:latin typeface="Calibri" charset="0"/>
                <a:ea typeface="宋体" charset="0"/>
              </a:rPr>
              <a:t>group free pages into 32 colors.</a:t>
            </a:r>
          </a:p>
          <a:p>
            <a:pPr lvl="1"/>
            <a:r>
              <a:rPr lang="en-US" altLang="zh-CN" dirty="0">
                <a:latin typeface="Calibri" charset="0"/>
                <a:ea typeface="宋体" charset="0"/>
              </a:rPr>
              <a:t>Adjust the page allocation </a:t>
            </a:r>
            <a:r>
              <a:rPr lang="en-US" altLang="zh-CN" dirty="0" smtClean="0">
                <a:latin typeface="Calibri" charset="0"/>
                <a:ea typeface="宋体" charset="0"/>
              </a:rPr>
              <a:t>algorithm in OS.</a:t>
            </a:r>
            <a:endParaRPr lang="en-US" altLang="zh-CN" dirty="0">
              <a:latin typeface="Calibri" charset="0"/>
              <a:ea typeface="宋体" charset="0"/>
            </a:endParaRPr>
          </a:p>
          <a:p>
            <a:pPr marL="0" indent="0">
              <a:buNone/>
            </a:pPr>
            <a:endParaRPr lang="zh-CN" altLang="en-US" dirty="0">
              <a:latin typeface="Calibri" charset="0"/>
              <a:ea typeface="宋体" charset="0"/>
            </a:endParaRPr>
          </a:p>
        </p:txBody>
      </p:sp>
      <p:pic>
        <p:nvPicPr>
          <p:cNvPr id="2" name="图片 1" descr="未命名.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3130" y="3800539"/>
            <a:ext cx="6452936" cy="2569442"/>
          </a:xfrm>
          <a:prstGeom prst="rect">
            <a:avLst/>
          </a:prstGeom>
        </p:spPr>
      </p:pic>
      <p:sp>
        <p:nvSpPr>
          <p:cNvPr id="6" name="矩形 5"/>
          <p:cNvSpPr/>
          <p:nvPr/>
        </p:nvSpPr>
        <p:spPr>
          <a:xfrm>
            <a:off x="3097494" y="4304832"/>
            <a:ext cx="603052" cy="886228"/>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9" name="矩形 8"/>
          <p:cNvSpPr/>
          <p:nvPr/>
        </p:nvSpPr>
        <p:spPr>
          <a:xfrm>
            <a:off x="4419449" y="4304832"/>
            <a:ext cx="715628" cy="886228"/>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8059989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26" presetClass="emph" presetSubtype="0" fill="hold" grpId="1" nodeType="withEffect">
                                  <p:stCondLst>
                                    <p:cond delay="0"/>
                                  </p:stCondLst>
                                  <p:childTnLst>
                                    <p:animEffect transition="out" filter="fade">
                                      <p:cBhvr>
                                        <p:cTn id="10" dur="1000" tmFilter="0, 0; .2, .5; .8, .5; 1, 0"/>
                                        <p:tgtEl>
                                          <p:spTgt spid="9"/>
                                        </p:tgtEl>
                                      </p:cBhvr>
                                    </p:animEffect>
                                    <p:animScale>
                                      <p:cBhvr>
                                        <p:cTn id="11" dur="500" autoRev="1" fill="hold"/>
                                        <p:tgtEl>
                                          <p:spTgt spid="9"/>
                                        </p:tgtEl>
                                      </p:cBhvr>
                                      <p:by x="105000" y="105000"/>
                                    </p:animScale>
                                  </p:childTnLst>
                                </p:cTn>
                              </p:par>
                              <p:par>
                                <p:cTn id="12" presetID="26" presetClass="emph" presetSubtype="0" fill="hold" grpId="1" nodeType="withEffect">
                                  <p:stCondLst>
                                    <p:cond delay="0"/>
                                  </p:stCondLst>
                                  <p:childTnLst>
                                    <p:animEffect transition="out" filter="fade">
                                      <p:cBhvr>
                                        <p:cTn id="13" dur="1000" tmFilter="0, 0; .2, .5; .8, .5; 1, 0"/>
                                        <p:tgtEl>
                                          <p:spTgt spid="6"/>
                                        </p:tgtEl>
                                      </p:cBhvr>
                                    </p:animEffect>
                                    <p:animScale>
                                      <p:cBhvr>
                                        <p:cTn id="14" dur="5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Experiment Environment</a:t>
            </a:r>
            <a:endParaRPr kumimoji="1" lang="zh-CN" altLang="en-US" dirty="0"/>
          </a:p>
        </p:txBody>
      </p:sp>
      <p:sp>
        <p:nvSpPr>
          <p:cNvPr id="3" name="内容占位符 2"/>
          <p:cNvSpPr>
            <a:spLocks noGrp="1"/>
          </p:cNvSpPr>
          <p:nvPr>
            <p:ph idx="1"/>
          </p:nvPr>
        </p:nvSpPr>
        <p:spPr>
          <a:xfrm>
            <a:off x="457199" y="1428107"/>
            <a:ext cx="8686801" cy="5135788"/>
          </a:xfrm>
        </p:spPr>
        <p:txBody>
          <a:bodyPr>
            <a:normAutofit/>
          </a:bodyPr>
          <a:lstStyle/>
          <a:p>
            <a:pPr marL="342900" lvl="1" indent="-342900">
              <a:buFont typeface="Arial"/>
              <a:buChar char="•"/>
            </a:pPr>
            <a:r>
              <a:rPr lang="en-US" altLang="zh-CN" sz="3200" b="1" dirty="0" smtClean="0">
                <a:latin typeface="Calibri" charset="0"/>
                <a:ea typeface="宋体" charset="0"/>
              </a:rPr>
              <a:t>System Configuration</a:t>
            </a:r>
          </a:p>
          <a:p>
            <a:pPr marL="0" lvl="1" indent="0">
              <a:buNone/>
            </a:pPr>
            <a:r>
              <a:rPr lang="en-US" altLang="zh-CN" dirty="0" smtClean="0">
                <a:latin typeface="Calibri" charset="0"/>
                <a:ea typeface="宋体" charset="0"/>
              </a:rPr>
              <a:t>    -- 4</a:t>
            </a:r>
            <a:r>
              <a:rPr lang="en-US" altLang="zh-CN" dirty="0">
                <a:latin typeface="Calibri" charset="0"/>
                <a:ea typeface="宋体" charset="0"/>
              </a:rPr>
              <a:t>-core/8-thread Intel Core </a:t>
            </a:r>
            <a:r>
              <a:rPr lang="en-US" altLang="zh-CN" dirty="0" smtClean="0">
                <a:latin typeface="Calibri" charset="0"/>
                <a:ea typeface="宋体" charset="0"/>
              </a:rPr>
              <a:t>i7-860 CPU 2.8GHz</a:t>
            </a:r>
          </a:p>
          <a:p>
            <a:pPr marL="0" lvl="1" indent="0">
              <a:buNone/>
            </a:pPr>
            <a:r>
              <a:rPr lang="en-US" altLang="zh-CN" dirty="0" smtClean="0">
                <a:latin typeface="Calibri" charset="0"/>
                <a:ea typeface="宋体" charset="0"/>
              </a:rPr>
              <a:t>    -- LLC: 8MB/16 ways of associativity</a:t>
            </a:r>
            <a:endParaRPr lang="en-US" altLang="zh-CN" dirty="0">
              <a:latin typeface="Calibri" charset="0"/>
              <a:ea typeface="宋体" charset="0"/>
            </a:endParaRPr>
          </a:p>
          <a:p>
            <a:r>
              <a:rPr kumimoji="1" lang="en-US" altLang="zh-CN" b="1" dirty="0" smtClean="0"/>
              <a:t>Memory Configuration</a:t>
            </a:r>
          </a:p>
          <a:p>
            <a:pPr marL="0" indent="0">
              <a:buNone/>
            </a:pPr>
            <a:r>
              <a:rPr kumimoji="1" lang="en-US" altLang="zh-CN" dirty="0" smtClean="0"/>
              <a:t>    -- </a:t>
            </a:r>
            <a:r>
              <a:rPr lang="en-US" altLang="zh-CN" dirty="0" smtClean="0"/>
              <a:t>Micron </a:t>
            </a:r>
            <a:r>
              <a:rPr kumimoji="1" lang="en-US" altLang="zh-CN" dirty="0" smtClean="0"/>
              <a:t>DDR3-1333</a:t>
            </a:r>
          </a:p>
          <a:p>
            <a:pPr marL="0" indent="0">
              <a:buNone/>
            </a:pPr>
            <a:r>
              <a:rPr kumimoji="1" lang="en-US" altLang="zh-CN" dirty="0"/>
              <a:t> </a:t>
            </a:r>
            <a:r>
              <a:rPr kumimoji="1" lang="en-US" altLang="zh-CN" dirty="0" smtClean="0"/>
              <a:t>   -- 2 Channel, 8 Ranks, 64 Banks</a:t>
            </a:r>
          </a:p>
          <a:p>
            <a:pPr>
              <a:lnSpc>
                <a:spcPct val="85000"/>
              </a:lnSpc>
            </a:pPr>
            <a:r>
              <a:rPr lang="en-US" altLang="zh-CN" b="1" dirty="0" smtClean="0"/>
              <a:t>Workloads</a:t>
            </a:r>
          </a:p>
          <a:p>
            <a:pPr marL="0" lvl="1" indent="0">
              <a:lnSpc>
                <a:spcPct val="85000"/>
              </a:lnSpc>
              <a:buNone/>
            </a:pPr>
            <a:r>
              <a:rPr lang="en-US" altLang="zh-CN" b="1" dirty="0"/>
              <a:t> </a:t>
            </a:r>
            <a:r>
              <a:rPr lang="en-US" altLang="zh-CN" b="1" dirty="0" smtClean="0"/>
              <a:t>  </a:t>
            </a:r>
            <a:r>
              <a:rPr kumimoji="1" lang="en-US" altLang="zh-CN" dirty="0" smtClean="0"/>
              <a:t>  -</a:t>
            </a:r>
            <a:r>
              <a:rPr kumimoji="1" lang="en-US" altLang="zh-CN" dirty="0"/>
              <a:t>- </a:t>
            </a:r>
            <a:r>
              <a:rPr kumimoji="1" lang="en-US" altLang="zh-CN" dirty="0" smtClean="0"/>
              <a:t>23 benchmarks from </a:t>
            </a:r>
            <a:r>
              <a:rPr lang="en-US" altLang="zh-CN" dirty="0" smtClean="0">
                <a:latin typeface="Calibri" charset="0"/>
                <a:ea typeface="宋体" charset="0"/>
              </a:rPr>
              <a:t>SPEC CPU </a:t>
            </a:r>
            <a:r>
              <a:rPr lang="en-US" altLang="zh-CN" dirty="0">
                <a:latin typeface="Calibri" charset="0"/>
                <a:ea typeface="宋体" charset="0"/>
              </a:rPr>
              <a:t>2006 (Multi-Program</a:t>
            </a:r>
            <a:r>
              <a:rPr lang="en-US" altLang="zh-CN" dirty="0" smtClean="0">
                <a:latin typeface="Calibri" charset="0"/>
                <a:ea typeface="宋体" charset="0"/>
              </a:rPr>
              <a:t>)</a:t>
            </a:r>
          </a:p>
          <a:p>
            <a:pPr marL="0" lvl="1" indent="0">
              <a:lnSpc>
                <a:spcPct val="85000"/>
              </a:lnSpc>
              <a:buNone/>
            </a:pPr>
            <a:r>
              <a:rPr lang="en-US" altLang="zh-CN" dirty="0">
                <a:latin typeface="Calibri" charset="0"/>
                <a:ea typeface="宋体" charset="0"/>
              </a:rPr>
              <a:t> </a:t>
            </a:r>
            <a:r>
              <a:rPr lang="en-US" altLang="zh-CN" dirty="0" smtClean="0">
                <a:latin typeface="Calibri" charset="0"/>
                <a:ea typeface="宋体" charset="0"/>
              </a:rPr>
              <a:t>    </a:t>
            </a:r>
            <a:r>
              <a:rPr kumimoji="1" lang="en-US" altLang="zh-CN" dirty="0" smtClean="0"/>
              <a:t>-</a:t>
            </a:r>
            <a:r>
              <a:rPr kumimoji="1" lang="en-US" altLang="zh-CN" dirty="0"/>
              <a:t>- </a:t>
            </a:r>
            <a:r>
              <a:rPr lang="en-US" altLang="zh-CN" dirty="0" smtClean="0">
                <a:latin typeface="Calibri" charset="0"/>
                <a:ea typeface="宋体" charset="0"/>
              </a:rPr>
              <a:t>PARSEC </a:t>
            </a:r>
            <a:r>
              <a:rPr lang="en-US" altLang="zh-CN" dirty="0">
                <a:latin typeface="Calibri" charset="0"/>
                <a:ea typeface="宋体" charset="0"/>
              </a:rPr>
              <a:t>(Multi-Thread</a:t>
            </a:r>
            <a:r>
              <a:rPr lang="en-US" altLang="zh-CN" dirty="0" smtClean="0">
                <a:latin typeface="Calibri" charset="0"/>
                <a:ea typeface="宋体" charset="0"/>
              </a:rPr>
              <a:t>)</a:t>
            </a:r>
          </a:p>
          <a:p>
            <a:pPr marL="0" lvl="1" indent="0">
              <a:lnSpc>
                <a:spcPct val="85000"/>
              </a:lnSpc>
              <a:buNone/>
            </a:pPr>
            <a:endParaRPr lang="en-US" altLang="zh-CN" dirty="0">
              <a:latin typeface="Calibri" charset="0"/>
              <a:ea typeface="宋体" charset="0"/>
            </a:endParaRPr>
          </a:p>
          <a:p>
            <a:pPr marL="0" indent="0">
              <a:lnSpc>
                <a:spcPct val="85000"/>
              </a:lnSpc>
              <a:buNone/>
            </a:pPr>
            <a:endParaRPr kumimoji="1" lang="zh-CN" altLang="en-US" dirty="0"/>
          </a:p>
        </p:txBody>
      </p:sp>
    </p:spTree>
    <p:extLst>
      <p:ext uri="{BB962C8B-B14F-4D97-AF65-F5344CB8AC3E}">
        <p14:creationId xmlns:p14="http://schemas.microsoft.com/office/powerpoint/2010/main" val="127390109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p:cNvSpPr>
          <p:nvPr>
            <p:ph type="title"/>
          </p:nvPr>
        </p:nvSpPr>
        <p:spPr/>
        <p:txBody>
          <a:bodyPr/>
          <a:lstStyle/>
          <a:p>
            <a:r>
              <a:rPr lang="en-US" altLang="zh-CN" dirty="0">
                <a:latin typeface="Calibri" charset="0"/>
                <a:ea typeface="宋体" charset="0"/>
              </a:rPr>
              <a:t>Experimental Results</a:t>
            </a:r>
            <a:endParaRPr lang="zh-CN" altLang="en-US" dirty="0">
              <a:latin typeface="Calibri" charset="0"/>
              <a:ea typeface="宋体" charset="0"/>
            </a:endParaRPr>
          </a:p>
        </p:txBody>
      </p:sp>
      <p:sp>
        <p:nvSpPr>
          <p:cNvPr id="40963" name="内容占位符 2"/>
          <p:cNvSpPr>
            <a:spLocks noGrp="1"/>
          </p:cNvSpPr>
          <p:nvPr>
            <p:ph idx="1"/>
          </p:nvPr>
        </p:nvSpPr>
        <p:spPr>
          <a:xfrm>
            <a:off x="457200" y="1600200"/>
            <a:ext cx="8229600" cy="1752600"/>
          </a:xfrm>
        </p:spPr>
        <p:txBody>
          <a:bodyPr/>
          <a:lstStyle/>
          <a:p>
            <a:r>
              <a:rPr lang="en-US" altLang="zh-CN" dirty="0">
                <a:latin typeface="Calibri" charset="0"/>
                <a:ea typeface="宋体" charset="0"/>
              </a:rPr>
              <a:t>System throughput :  </a:t>
            </a:r>
            <a:r>
              <a:rPr lang="en-US" altLang="zh-CN" b="1" dirty="0">
                <a:solidFill>
                  <a:srgbClr val="008000"/>
                </a:solidFill>
                <a:latin typeface="Calibri" charset="0"/>
                <a:ea typeface="宋体" charset="0"/>
              </a:rPr>
              <a:t>4.7%</a:t>
            </a:r>
            <a:r>
              <a:rPr lang="en-US" altLang="zh-CN" b="1" dirty="0">
                <a:solidFill>
                  <a:srgbClr val="008000"/>
                </a:solidFill>
                <a:latin typeface="Calibri" charset="0"/>
                <a:ea typeface="宋体" charset="0"/>
                <a:sym typeface="Wingdings" charset="0"/>
              </a:rPr>
              <a:t></a:t>
            </a:r>
            <a:r>
              <a:rPr lang="en-US" altLang="zh-CN" b="1" dirty="0">
                <a:solidFill>
                  <a:srgbClr val="008000"/>
                </a:solidFill>
                <a:latin typeface="Calibri" charset="0"/>
                <a:ea typeface="宋体" charset="0"/>
              </a:rPr>
              <a:t> (up to 8.6%)</a:t>
            </a:r>
          </a:p>
          <a:p>
            <a:r>
              <a:rPr lang="en-US" altLang="zh-CN" dirty="0">
                <a:latin typeface="Calibri" charset="0"/>
                <a:ea typeface="宋体" charset="0"/>
              </a:rPr>
              <a:t>Maximum slowdown: </a:t>
            </a:r>
            <a:r>
              <a:rPr lang="en-US" altLang="zh-CN" b="1" dirty="0">
                <a:solidFill>
                  <a:srgbClr val="FF0000"/>
                </a:solidFill>
                <a:latin typeface="Calibri" charset="0"/>
                <a:ea typeface="宋体" charset="0"/>
              </a:rPr>
              <a:t>4.5%</a:t>
            </a:r>
            <a:r>
              <a:rPr lang="en-US" altLang="zh-CN" b="1" dirty="0">
                <a:solidFill>
                  <a:srgbClr val="FF0000"/>
                </a:solidFill>
                <a:latin typeface="Calibri" charset="0"/>
                <a:ea typeface="宋体" charset="0"/>
                <a:sym typeface="Wingdings" charset="0"/>
              </a:rPr>
              <a:t></a:t>
            </a:r>
            <a:r>
              <a:rPr lang="en-US" altLang="zh-CN" b="1" dirty="0">
                <a:solidFill>
                  <a:srgbClr val="FF0000"/>
                </a:solidFill>
                <a:latin typeface="Calibri" charset="0"/>
                <a:ea typeface="宋体" charset="0"/>
              </a:rPr>
              <a:t> (up to 15.8%)</a:t>
            </a:r>
          </a:p>
          <a:p>
            <a:r>
              <a:rPr lang="en-US" altLang="zh-CN" dirty="0">
                <a:latin typeface="Calibri" charset="0"/>
                <a:ea typeface="宋体" charset="0"/>
              </a:rPr>
              <a:t>Memory Power </a:t>
            </a:r>
            <a:r>
              <a:rPr lang="en-US" altLang="zh-CN" b="1" dirty="0">
                <a:latin typeface="Calibri" charset="0"/>
                <a:ea typeface="宋体" charset="0"/>
              </a:rPr>
              <a:t>:</a:t>
            </a:r>
            <a:r>
              <a:rPr lang="en-US" altLang="zh-CN" b="1" dirty="0">
                <a:solidFill>
                  <a:srgbClr val="FF0000"/>
                </a:solidFill>
                <a:latin typeface="Calibri" charset="0"/>
                <a:ea typeface="宋体" charset="0"/>
              </a:rPr>
              <a:t> 5.2% </a:t>
            </a:r>
            <a:r>
              <a:rPr lang="en-US" altLang="zh-CN" b="1" dirty="0">
                <a:solidFill>
                  <a:srgbClr val="FF0000"/>
                </a:solidFill>
                <a:latin typeface="Calibri" charset="0"/>
                <a:ea typeface="宋体" charset="0"/>
                <a:sym typeface="Wingdings" charset="0"/>
              </a:rPr>
              <a:t></a:t>
            </a:r>
            <a:endParaRPr lang="zh-CN" altLang="en-US" b="1" dirty="0">
              <a:solidFill>
                <a:srgbClr val="FF0000"/>
              </a:solidFill>
              <a:latin typeface="Calibri" charset="0"/>
              <a:ea typeface="宋体" charset="0"/>
            </a:endParaRPr>
          </a:p>
        </p:txBody>
      </p:sp>
      <p:pic>
        <p:nvPicPr>
          <p:cNvPr id="40964" name="图片 4" descr="Captur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74" y="3410246"/>
            <a:ext cx="9144000" cy="276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椭圆 5"/>
          <p:cNvSpPr/>
          <p:nvPr/>
        </p:nvSpPr>
        <p:spPr>
          <a:xfrm>
            <a:off x="8506989" y="4495800"/>
            <a:ext cx="609600" cy="1066800"/>
          </a:xfrm>
          <a:prstGeom prst="ellipse">
            <a:avLst/>
          </a:prstGeom>
          <a:noFill/>
          <a:ln w="57150">
            <a:solidFill>
              <a:srgbClr val="FA170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7" name="文本框 6"/>
          <p:cNvSpPr txBox="1"/>
          <p:nvPr/>
        </p:nvSpPr>
        <p:spPr>
          <a:xfrm>
            <a:off x="89140" y="6368699"/>
            <a:ext cx="9207849" cy="369332"/>
          </a:xfrm>
          <a:prstGeom prst="rect">
            <a:avLst/>
          </a:prstGeom>
          <a:noFill/>
        </p:spPr>
        <p:txBody>
          <a:bodyPr wrap="square" rtlCol="0">
            <a:spAutoFit/>
          </a:bodyPr>
          <a:lstStyle/>
          <a:p>
            <a:r>
              <a:rPr kumimoji="1" lang="en-US" altLang="zh-CN" b="1" dirty="0" smtClean="0">
                <a:solidFill>
                  <a:srgbClr val="FF0000"/>
                </a:solidFill>
              </a:rPr>
              <a:t>A </a:t>
            </a:r>
            <a:r>
              <a:rPr kumimoji="1" lang="en-US" altLang="zh-CN" b="1" dirty="0">
                <a:solidFill>
                  <a:srgbClr val="FF0000"/>
                </a:solidFill>
              </a:rPr>
              <a:t>S</a:t>
            </a:r>
            <a:r>
              <a:rPr kumimoji="1" lang="en-US" altLang="zh-CN" b="1" dirty="0" smtClean="0">
                <a:solidFill>
                  <a:srgbClr val="FF0000"/>
                </a:solidFill>
              </a:rPr>
              <a:t>oftware Memory Partition Approach for Eliminating Bank Level Interferences (PACT-2012)</a:t>
            </a:r>
            <a:endParaRPr kumimoji="1" lang="zh-CN" altLang="en-US" b="1" dirty="0">
              <a:solidFill>
                <a:srgbClr val="FF0000"/>
              </a:solidFill>
            </a:endParaRPr>
          </a:p>
        </p:txBody>
      </p:sp>
    </p:spTree>
    <p:extLst>
      <p:ext uri="{BB962C8B-B14F-4D97-AF65-F5344CB8AC3E}">
        <p14:creationId xmlns:p14="http://schemas.microsoft.com/office/powerpoint/2010/main" val="36239634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Extend BPM</a:t>
            </a:r>
            <a:r>
              <a:rPr kumimoji="1" lang="en-US" altLang="zh-CN" dirty="0"/>
              <a:t> </a:t>
            </a:r>
            <a:r>
              <a:rPr kumimoji="1" lang="en-US" altLang="zh-CN" dirty="0" smtClean="0"/>
              <a:t>to BPM+</a:t>
            </a:r>
            <a:endParaRPr kumimoji="1" lang="zh-CN" altLang="en-US" dirty="0"/>
          </a:p>
        </p:txBody>
      </p:sp>
      <p:sp>
        <p:nvSpPr>
          <p:cNvPr id="3" name="内容占位符 2"/>
          <p:cNvSpPr>
            <a:spLocks noGrp="1"/>
          </p:cNvSpPr>
          <p:nvPr>
            <p:ph idx="1"/>
          </p:nvPr>
        </p:nvSpPr>
        <p:spPr>
          <a:xfrm>
            <a:off x="457200" y="1600201"/>
            <a:ext cx="7789925" cy="618110"/>
          </a:xfrm>
        </p:spPr>
        <p:txBody>
          <a:bodyPr/>
          <a:lstStyle/>
          <a:p>
            <a:r>
              <a:rPr kumimoji="1" lang="en-US" altLang="zh-CN" dirty="0" smtClean="0"/>
              <a:t>Reducing the Channel Level interferences</a:t>
            </a:r>
          </a:p>
          <a:p>
            <a:pPr marL="0" indent="0">
              <a:buNone/>
            </a:pPr>
            <a:endParaRPr kumimoji="1" lang="zh-CN" altLang="en-US" dirty="0"/>
          </a:p>
        </p:txBody>
      </p:sp>
      <p:pic>
        <p:nvPicPr>
          <p:cNvPr id="4" name="图片 3" descr="未命名.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93" y="2437907"/>
            <a:ext cx="4195374" cy="2933526"/>
          </a:xfrm>
          <a:prstGeom prst="rect">
            <a:avLst/>
          </a:prstGeom>
        </p:spPr>
      </p:pic>
      <p:pic>
        <p:nvPicPr>
          <p:cNvPr id="5" name="图片 4" descr="未命名.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7437" y="2465519"/>
            <a:ext cx="3984648" cy="2878370"/>
          </a:xfrm>
          <a:prstGeom prst="rect">
            <a:avLst/>
          </a:prstGeom>
        </p:spPr>
      </p:pic>
      <p:sp>
        <p:nvSpPr>
          <p:cNvPr id="7" name="右箭头 6"/>
          <p:cNvSpPr/>
          <p:nvPr/>
        </p:nvSpPr>
        <p:spPr>
          <a:xfrm>
            <a:off x="4342680" y="3719388"/>
            <a:ext cx="547931" cy="36930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
        <p:nvSpPr>
          <p:cNvPr id="8" name="文本框 7"/>
          <p:cNvSpPr txBox="1"/>
          <p:nvPr/>
        </p:nvSpPr>
        <p:spPr>
          <a:xfrm>
            <a:off x="-604049" y="5440463"/>
            <a:ext cx="4074118" cy="400110"/>
          </a:xfrm>
          <a:prstGeom prst="rect">
            <a:avLst/>
          </a:prstGeom>
          <a:noFill/>
        </p:spPr>
        <p:txBody>
          <a:bodyPr wrap="square" rtlCol="0">
            <a:spAutoFit/>
          </a:bodyPr>
          <a:lstStyle/>
          <a:p>
            <a:r>
              <a:rPr kumimoji="1" lang="en-US" altLang="zh-CN" sz="2000" b="1" dirty="0" smtClean="0"/>
              <a:t>                          “blindly” interleaving</a:t>
            </a:r>
            <a:endParaRPr kumimoji="1" lang="zh-CN" altLang="en-US" sz="2000" b="1" dirty="0"/>
          </a:p>
        </p:txBody>
      </p:sp>
      <p:sp>
        <p:nvSpPr>
          <p:cNvPr id="6" name="矩形 5"/>
          <p:cNvSpPr/>
          <p:nvPr/>
        </p:nvSpPr>
        <p:spPr>
          <a:xfrm>
            <a:off x="4570229" y="5471241"/>
            <a:ext cx="4474001" cy="369332"/>
          </a:xfrm>
          <a:prstGeom prst="rect">
            <a:avLst/>
          </a:prstGeom>
        </p:spPr>
        <p:txBody>
          <a:bodyPr wrap="none">
            <a:spAutoFit/>
          </a:bodyPr>
          <a:lstStyle/>
          <a:p>
            <a:r>
              <a:rPr kumimoji="1" lang="en-US" altLang="zh-CN" b="1" dirty="0"/>
              <a:t>BPM+, Let each thread use </a:t>
            </a:r>
            <a:r>
              <a:rPr kumimoji="1" lang="en-US" altLang="zh-CN" b="1" dirty="0" smtClean="0"/>
              <a:t>a specific </a:t>
            </a:r>
            <a:r>
              <a:rPr kumimoji="1" lang="en-US" altLang="zh-CN" b="1" dirty="0"/>
              <a:t>channel</a:t>
            </a:r>
            <a:endParaRPr lang="zh-CN" altLang="en-US" dirty="0"/>
          </a:p>
        </p:txBody>
      </p:sp>
      <p:sp>
        <p:nvSpPr>
          <p:cNvPr id="9" name="文本框 8"/>
          <p:cNvSpPr txBox="1"/>
          <p:nvPr/>
        </p:nvSpPr>
        <p:spPr>
          <a:xfrm>
            <a:off x="286686" y="6219647"/>
            <a:ext cx="9207849" cy="369332"/>
          </a:xfrm>
          <a:prstGeom prst="rect">
            <a:avLst/>
          </a:prstGeom>
          <a:noFill/>
        </p:spPr>
        <p:txBody>
          <a:bodyPr wrap="square" rtlCol="0">
            <a:spAutoFit/>
          </a:bodyPr>
          <a:lstStyle/>
          <a:p>
            <a:r>
              <a:rPr kumimoji="1" lang="en-US" altLang="zh-CN" b="1" dirty="0" smtClean="0">
                <a:solidFill>
                  <a:srgbClr val="FF0000"/>
                </a:solidFill>
              </a:rPr>
              <a:t>BPM/BPM+: Software-based Dynamic Memory Partitioning Mechanism (ACM TACO-2014)</a:t>
            </a:r>
            <a:endParaRPr kumimoji="1" lang="zh-CN" altLang="en-US" b="1" dirty="0">
              <a:solidFill>
                <a:srgbClr val="FF0000"/>
              </a:solidFill>
            </a:endParaRPr>
          </a:p>
        </p:txBody>
      </p:sp>
    </p:spTree>
    <p:extLst>
      <p:ext uri="{BB962C8B-B14F-4D97-AF65-F5344CB8AC3E}">
        <p14:creationId xmlns:p14="http://schemas.microsoft.com/office/powerpoint/2010/main" val="4346421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Overall System Performance</a:t>
            </a:r>
            <a:endParaRPr kumimoji="1" lang="zh-CN" altLang="en-US" dirty="0"/>
          </a:p>
        </p:txBody>
      </p:sp>
      <p:pic>
        <p:nvPicPr>
          <p:cNvPr id="4" name="图片 3" descr="未命名.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003" y="1255511"/>
            <a:ext cx="6812788" cy="2965317"/>
          </a:xfrm>
          <a:prstGeom prst="rect">
            <a:avLst/>
          </a:prstGeom>
        </p:spPr>
      </p:pic>
      <p:pic>
        <p:nvPicPr>
          <p:cNvPr id="5" name="图片 4" descr="Macintosh HD:Users:liulei:Desktop:未命名.tiff"/>
          <p:cNvPicPr/>
          <p:nvPr/>
        </p:nvPicPr>
        <p:blipFill>
          <a:blip r:embed="rId4">
            <a:extLst>
              <a:ext uri="{28A0092B-C50C-407E-A947-70E740481C1C}">
                <a14:useLocalDpi xmlns:a14="http://schemas.microsoft.com/office/drawing/2010/main" val="0"/>
              </a:ext>
            </a:extLst>
          </a:blip>
          <a:srcRect/>
          <a:stretch>
            <a:fillRect/>
          </a:stretch>
        </p:blipFill>
        <p:spPr bwMode="auto">
          <a:xfrm>
            <a:off x="1150715" y="4269499"/>
            <a:ext cx="6667058" cy="2441002"/>
          </a:xfrm>
          <a:prstGeom prst="rect">
            <a:avLst/>
          </a:prstGeom>
          <a:noFill/>
          <a:ln>
            <a:noFill/>
          </a:ln>
        </p:spPr>
      </p:pic>
      <p:sp>
        <p:nvSpPr>
          <p:cNvPr id="6" name="矩形 5"/>
          <p:cNvSpPr/>
          <p:nvPr/>
        </p:nvSpPr>
        <p:spPr>
          <a:xfrm>
            <a:off x="7368413" y="2526656"/>
            <a:ext cx="352028" cy="629894"/>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
        <p:nvSpPr>
          <p:cNvPr id="7" name="矩形 6"/>
          <p:cNvSpPr/>
          <p:nvPr/>
        </p:nvSpPr>
        <p:spPr>
          <a:xfrm>
            <a:off x="7479524" y="5255781"/>
            <a:ext cx="352028" cy="668526"/>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42868334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smtClean="0"/>
              <a:t>Memory Optimization Framework</a:t>
            </a:r>
            <a:br>
              <a:rPr kumimoji="1" lang="en-US" altLang="zh-CN" dirty="0" smtClean="0"/>
            </a:br>
            <a:r>
              <a:rPr kumimoji="1" lang="en-US" altLang="zh-CN" dirty="0" smtClean="0"/>
              <a:t>-- </a:t>
            </a:r>
            <a:r>
              <a:rPr kumimoji="1" lang="en-US" altLang="zh-CN" sz="3600" dirty="0" smtClean="0"/>
              <a:t>Supporting </a:t>
            </a:r>
            <a:r>
              <a:rPr kumimoji="1" lang="en-US" altLang="zh-CN" sz="3600" dirty="0" err="1" smtClean="0"/>
              <a:t>Dyn</a:t>
            </a:r>
            <a:r>
              <a:rPr kumimoji="1" lang="en-US" altLang="zh-CN" sz="3600" dirty="0" smtClean="0"/>
              <a:t>. and Flexible Scheduler </a:t>
            </a:r>
            <a:endParaRPr kumimoji="1" lang="zh-CN" altLang="en-US" sz="3600" dirty="0"/>
          </a:p>
        </p:txBody>
      </p:sp>
      <p:pic>
        <p:nvPicPr>
          <p:cNvPr id="4" name="Picture 2" descr="C:\Users\Yong\Desktop\TACO-13\未命名.tiff"/>
          <p:cNvPicPr/>
          <p:nvPr/>
        </p:nvPicPr>
        <p:blipFill>
          <a:blip r:embed="rId3">
            <a:extLst>
              <a:ext uri="{28A0092B-C50C-407E-A947-70E740481C1C}">
                <a14:useLocalDpi xmlns:a14="http://schemas.microsoft.com/office/drawing/2010/main" val="0"/>
              </a:ext>
            </a:extLst>
          </a:blip>
          <a:srcRect/>
          <a:stretch>
            <a:fillRect/>
          </a:stretch>
        </p:blipFill>
        <p:spPr bwMode="auto">
          <a:xfrm>
            <a:off x="1281380" y="1611009"/>
            <a:ext cx="6872866" cy="1749600"/>
          </a:xfrm>
          <a:prstGeom prst="rect">
            <a:avLst/>
          </a:prstGeom>
          <a:noFill/>
          <a:ln>
            <a:noFill/>
          </a:ln>
        </p:spPr>
      </p:pic>
      <p:pic>
        <p:nvPicPr>
          <p:cNvPr id="5" name="图片 4" descr="Macintosh HD:Users:liulei:Desktop:未命名.tiff"/>
          <p:cNvPicPr/>
          <p:nvPr/>
        </p:nvPicPr>
        <p:blipFill>
          <a:blip r:embed="rId4">
            <a:extLst>
              <a:ext uri="{28A0092B-C50C-407E-A947-70E740481C1C}">
                <a14:useLocalDpi xmlns:a14="http://schemas.microsoft.com/office/drawing/2010/main" val="0"/>
              </a:ext>
            </a:extLst>
          </a:blip>
          <a:srcRect/>
          <a:stretch>
            <a:fillRect/>
          </a:stretch>
        </p:blipFill>
        <p:spPr bwMode="auto">
          <a:xfrm>
            <a:off x="377067" y="3764558"/>
            <a:ext cx="4022712" cy="2554606"/>
          </a:xfrm>
          <a:prstGeom prst="rect">
            <a:avLst/>
          </a:prstGeom>
          <a:noFill/>
          <a:ln>
            <a:noFill/>
          </a:ln>
          <a:extLst>
            <a:ext uri="{FAA26D3D-D897-4be2-8F04-BA451C77F1D7}">
              <ma14:placeholderFlag xmlns:ma14="http://schemas.microsoft.com/office/mac/drawingml/2011/main"/>
            </a:ext>
          </a:extLst>
        </p:spPr>
      </p:pic>
      <p:pic>
        <p:nvPicPr>
          <p:cNvPr id="6" name="图片 5" descr="Macintosh HD:Users:liulei:Desktop:Research:TACO2013~14:未命名副本 19.tiff"/>
          <p:cNvPicPr/>
          <p:nvPr/>
        </p:nvPicPr>
        <p:blipFill>
          <a:blip r:embed="rId5">
            <a:extLst>
              <a:ext uri="{28A0092B-C50C-407E-A947-70E740481C1C}">
                <a14:useLocalDpi xmlns:a14="http://schemas.microsoft.com/office/drawing/2010/main" val="0"/>
              </a:ext>
            </a:extLst>
          </a:blip>
          <a:srcRect/>
          <a:stretch>
            <a:fillRect/>
          </a:stretch>
        </p:blipFill>
        <p:spPr bwMode="auto">
          <a:xfrm>
            <a:off x="4672621" y="3552150"/>
            <a:ext cx="4233247" cy="2891757"/>
          </a:xfrm>
          <a:prstGeom prst="rect">
            <a:avLst/>
          </a:prstGeom>
          <a:noFill/>
          <a:ln>
            <a:noFill/>
          </a:ln>
          <a:extLst>
            <a:ext uri="{FAA26D3D-D897-4be2-8F04-BA451C77F1D7}">
              <ma14:placeholderFlag xmlns:ma14="http://schemas.microsoft.com/office/mac/drawingml/2011/main"/>
            </a:ext>
          </a:extLst>
        </p:spPr>
      </p:pic>
    </p:spTree>
    <p:extLst>
      <p:ext uri="{BB962C8B-B14F-4D97-AF65-F5344CB8AC3E}">
        <p14:creationId xmlns:p14="http://schemas.microsoft.com/office/powerpoint/2010/main" val="276140105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5856" y="-50652"/>
            <a:ext cx="8686800" cy="1143000"/>
          </a:xfrm>
        </p:spPr>
        <p:txBody>
          <a:bodyPr>
            <a:normAutofit/>
          </a:bodyPr>
          <a:lstStyle/>
          <a:p>
            <a:r>
              <a:rPr kumimoji="1" lang="en-US" altLang="zh-CN" dirty="0" smtClean="0"/>
              <a:t>BPM/BPM+ and Per-core Bandwidth</a:t>
            </a:r>
            <a:endParaRPr kumimoji="1" lang="zh-CN" altLang="en-US" dirty="0"/>
          </a:p>
        </p:txBody>
      </p:sp>
      <p:sp>
        <p:nvSpPr>
          <p:cNvPr id="8" name="文本框 7"/>
          <p:cNvSpPr txBox="1"/>
          <p:nvPr/>
        </p:nvSpPr>
        <p:spPr>
          <a:xfrm>
            <a:off x="303425" y="5625536"/>
            <a:ext cx="8634221" cy="1077218"/>
          </a:xfrm>
          <a:prstGeom prst="rect">
            <a:avLst/>
          </a:prstGeom>
          <a:noFill/>
        </p:spPr>
        <p:txBody>
          <a:bodyPr wrap="square" rtlCol="0">
            <a:spAutoFit/>
          </a:bodyPr>
          <a:lstStyle/>
          <a:p>
            <a:r>
              <a:rPr kumimoji="1" lang="en-US" altLang="zh-CN" sz="3200" b="1" dirty="0" smtClean="0"/>
              <a:t>BPM(+) is promising for future multi-/many-core platforms that have even less per-core bandwidth</a:t>
            </a:r>
            <a:endParaRPr kumimoji="1" lang="zh-CN" altLang="en-US" sz="3200" b="1" dirty="0"/>
          </a:p>
        </p:txBody>
      </p:sp>
      <p:pic>
        <p:nvPicPr>
          <p:cNvPr id="10" name="图片 9" descr="Macintosh HD:Users:liulei:Desktop:未命名.tiff"/>
          <p:cNvPicPr/>
          <p:nvPr/>
        </p:nvPicPr>
        <p:blipFill>
          <a:blip r:embed="rId3">
            <a:extLst>
              <a:ext uri="{28A0092B-C50C-407E-A947-70E740481C1C}">
                <a14:useLocalDpi xmlns:a14="http://schemas.microsoft.com/office/drawing/2010/main" val="0"/>
              </a:ext>
            </a:extLst>
          </a:blip>
          <a:srcRect/>
          <a:stretch>
            <a:fillRect/>
          </a:stretch>
        </p:blipFill>
        <p:spPr bwMode="auto">
          <a:xfrm>
            <a:off x="1002029" y="1078393"/>
            <a:ext cx="7000809" cy="4025780"/>
          </a:xfrm>
          <a:prstGeom prst="rect">
            <a:avLst/>
          </a:prstGeom>
          <a:noFill/>
          <a:ln>
            <a:noFill/>
          </a:ln>
        </p:spPr>
      </p:pic>
      <p:sp>
        <p:nvSpPr>
          <p:cNvPr id="11" name="右箭头 10"/>
          <p:cNvSpPr/>
          <p:nvPr/>
        </p:nvSpPr>
        <p:spPr>
          <a:xfrm>
            <a:off x="2884416" y="5124348"/>
            <a:ext cx="4127628" cy="4082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2" name="右箭头 11"/>
          <p:cNvSpPr/>
          <p:nvPr/>
        </p:nvSpPr>
        <p:spPr>
          <a:xfrm rot="16200000">
            <a:off x="-814348" y="2709160"/>
            <a:ext cx="3209069" cy="4159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42636311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Executive Summary</a:t>
            </a:r>
            <a:endParaRPr kumimoji="1" lang="zh-CN" altLang="en-US" dirty="0"/>
          </a:p>
        </p:txBody>
      </p:sp>
      <p:sp>
        <p:nvSpPr>
          <p:cNvPr id="3" name="内容占位符 2"/>
          <p:cNvSpPr>
            <a:spLocks noGrp="1"/>
          </p:cNvSpPr>
          <p:nvPr>
            <p:ph idx="1"/>
          </p:nvPr>
        </p:nvSpPr>
        <p:spPr>
          <a:xfrm>
            <a:off x="222515" y="1600200"/>
            <a:ext cx="8686800" cy="4525963"/>
          </a:xfrm>
        </p:spPr>
        <p:txBody>
          <a:bodyPr/>
          <a:lstStyle/>
          <a:p>
            <a:r>
              <a:rPr kumimoji="1" lang="en-US" altLang="zh-CN" b="1" dirty="0" smtClean="0"/>
              <a:t>Background &amp; Motivation</a:t>
            </a:r>
          </a:p>
          <a:p>
            <a:r>
              <a:rPr kumimoji="1" lang="en-US" altLang="zh-CN" b="1" dirty="0"/>
              <a:t>Topic 1: Optimization Memory System by </a:t>
            </a:r>
            <a:r>
              <a:rPr kumimoji="1" lang="en-US" altLang="zh-CN" b="1" dirty="0" smtClean="0"/>
              <a:t>OS Approach</a:t>
            </a:r>
          </a:p>
          <a:p>
            <a:r>
              <a:rPr kumimoji="1" lang="en-US" altLang="zh-CN" b="1" dirty="0" smtClean="0"/>
              <a:t>Topic </a:t>
            </a:r>
            <a:r>
              <a:rPr kumimoji="1" lang="en-US" altLang="zh-CN" b="1" dirty="0"/>
              <a:t>2: Going </a:t>
            </a:r>
            <a:r>
              <a:rPr kumimoji="1" lang="en-US" altLang="zh-CN" b="1" dirty="0" smtClean="0"/>
              <a:t>Vertical! </a:t>
            </a:r>
          </a:p>
          <a:p>
            <a:r>
              <a:rPr kumimoji="1" lang="en-US" altLang="zh-CN" b="1" dirty="0"/>
              <a:t>Topic 3: </a:t>
            </a:r>
            <a:r>
              <a:rPr kumimoji="1" lang="en-US" altLang="zh-CN" b="1" dirty="0" smtClean="0"/>
              <a:t>SYSMON: Making OS understand it!</a:t>
            </a:r>
          </a:p>
          <a:p>
            <a:r>
              <a:rPr kumimoji="1" lang="en-US" altLang="zh-CN" b="1" dirty="0" smtClean="0"/>
              <a:t>Topic 4: Our on-going work (if time permits)</a:t>
            </a:r>
          </a:p>
          <a:p>
            <a:endParaRPr kumimoji="1" lang="en-US" altLang="zh-CN" dirty="0" smtClean="0"/>
          </a:p>
          <a:p>
            <a:endParaRPr kumimoji="1" lang="zh-CN" altLang="en-US" dirty="0"/>
          </a:p>
        </p:txBody>
      </p:sp>
    </p:spTree>
    <p:extLst>
      <p:ext uri="{BB962C8B-B14F-4D97-AF65-F5344CB8AC3E}">
        <p14:creationId xmlns:p14="http://schemas.microsoft.com/office/powerpoint/2010/main" val="85948566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In What We Win?</a:t>
            </a:r>
            <a:endParaRPr kumimoji="1" lang="zh-CN" altLang="en-US" dirty="0"/>
          </a:p>
        </p:txBody>
      </p:sp>
      <p:sp>
        <p:nvSpPr>
          <p:cNvPr id="3" name="内容占位符 2"/>
          <p:cNvSpPr>
            <a:spLocks noGrp="1"/>
          </p:cNvSpPr>
          <p:nvPr>
            <p:ph idx="1"/>
          </p:nvPr>
        </p:nvSpPr>
        <p:spPr>
          <a:xfrm>
            <a:off x="457200" y="1600200"/>
            <a:ext cx="8798730" cy="4525963"/>
          </a:xfrm>
        </p:spPr>
        <p:txBody>
          <a:bodyPr>
            <a:normAutofit/>
          </a:bodyPr>
          <a:lstStyle/>
          <a:p>
            <a:r>
              <a:rPr kumimoji="1" lang="en-US" altLang="zh-CN" b="1" dirty="0" smtClean="0"/>
              <a:t>A practical software approach for eliminating Bank-level Interferences</a:t>
            </a:r>
          </a:p>
          <a:p>
            <a:pPr marL="0" indent="0">
              <a:buNone/>
            </a:pPr>
            <a:r>
              <a:rPr kumimoji="1" lang="en-US" altLang="zh-CN" dirty="0" smtClean="0"/>
              <a:t>    -- </a:t>
            </a:r>
            <a:r>
              <a:rPr kumimoji="1" lang="en-US" altLang="zh-CN" dirty="0" smtClean="0">
                <a:solidFill>
                  <a:srgbClr val="FF0000"/>
                </a:solidFill>
              </a:rPr>
              <a:t>Without</a:t>
            </a:r>
            <a:r>
              <a:rPr kumimoji="1" lang="en-US" altLang="zh-CN" dirty="0" smtClean="0"/>
              <a:t> any hardware modification to MC</a:t>
            </a:r>
          </a:p>
          <a:p>
            <a:pPr marL="0" indent="0">
              <a:buNone/>
            </a:pPr>
            <a:r>
              <a:rPr kumimoji="1" lang="en-US" altLang="zh-CN" dirty="0" smtClean="0"/>
              <a:t>    -</a:t>
            </a:r>
            <a:r>
              <a:rPr kumimoji="1" lang="en-US" altLang="zh-CN" dirty="0"/>
              <a:t>- Could be deployed on real system </a:t>
            </a:r>
            <a:r>
              <a:rPr kumimoji="1" lang="en-US" altLang="zh-CN" dirty="0" smtClean="0">
                <a:solidFill>
                  <a:srgbClr val="FF0000"/>
                </a:solidFill>
              </a:rPr>
              <a:t>easily</a:t>
            </a:r>
          </a:p>
          <a:p>
            <a:pPr marL="0" indent="0">
              <a:buNone/>
            </a:pPr>
            <a:r>
              <a:rPr kumimoji="1" lang="en-US" altLang="zh-CN" dirty="0" smtClean="0"/>
              <a:t>    -- Improves </a:t>
            </a:r>
            <a:r>
              <a:rPr kumimoji="1" lang="en-US" altLang="zh-CN" dirty="0" smtClean="0">
                <a:solidFill>
                  <a:srgbClr val="FF0000"/>
                </a:solidFill>
              </a:rPr>
              <a:t>both</a:t>
            </a:r>
            <a:r>
              <a:rPr kumimoji="1" lang="en-US" altLang="zh-CN" dirty="0" smtClean="0"/>
              <a:t> fairness and system throughput</a:t>
            </a:r>
          </a:p>
          <a:p>
            <a:pPr marL="0" indent="0">
              <a:buNone/>
            </a:pPr>
            <a:r>
              <a:rPr kumimoji="1" lang="en-US" altLang="zh-CN" dirty="0"/>
              <a:t> </a:t>
            </a:r>
            <a:r>
              <a:rPr kumimoji="1" lang="en-US" altLang="zh-CN" dirty="0" smtClean="0"/>
              <a:t>   -- </a:t>
            </a:r>
            <a:r>
              <a:rPr kumimoji="1" lang="en-US" altLang="zh-CN" dirty="0" smtClean="0">
                <a:solidFill>
                  <a:srgbClr val="FF0000"/>
                </a:solidFill>
              </a:rPr>
              <a:t>Saves energy</a:t>
            </a:r>
            <a:r>
              <a:rPr kumimoji="1" lang="en-US" altLang="zh-CN" dirty="0" smtClean="0"/>
              <a:t> consumption of memory system</a:t>
            </a:r>
          </a:p>
          <a:p>
            <a:pPr marL="0" indent="0">
              <a:buNone/>
            </a:pPr>
            <a:r>
              <a:rPr kumimoji="1" lang="en-US" altLang="zh-CN" dirty="0"/>
              <a:t> </a:t>
            </a:r>
            <a:r>
              <a:rPr kumimoji="1" lang="en-US" altLang="zh-CN" dirty="0" smtClean="0"/>
              <a:t>  </a:t>
            </a:r>
            <a:endParaRPr kumimoji="1" lang="zh-CN" altLang="en-US" dirty="0"/>
          </a:p>
        </p:txBody>
      </p:sp>
    </p:spTree>
    <p:extLst>
      <p:ext uri="{BB962C8B-B14F-4D97-AF65-F5344CB8AC3E}">
        <p14:creationId xmlns:p14="http://schemas.microsoft.com/office/powerpoint/2010/main" val="378016148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985075"/>
            <a:ext cx="9144000" cy="1837640"/>
          </a:xfrm>
        </p:spPr>
        <p:txBody>
          <a:bodyPr>
            <a:normAutofit fontScale="90000"/>
          </a:bodyPr>
          <a:lstStyle/>
          <a:p>
            <a:r>
              <a:rPr kumimoji="1" lang="en-US" altLang="zh-CN" b="1" dirty="0" smtClean="0"/>
              <a:t>Topic 2: Going Vertical in Memory Hierarchy  </a:t>
            </a:r>
            <a:r>
              <a:rPr kumimoji="1" lang="en-US" altLang="zh-CN" dirty="0"/>
              <a:t/>
            </a:r>
            <a:br>
              <a:rPr kumimoji="1" lang="en-US" altLang="zh-CN" dirty="0"/>
            </a:br>
            <a:r>
              <a:rPr kumimoji="1" lang="en-US" altLang="zh-CN" dirty="0" smtClean="0"/>
              <a:t>-- </a:t>
            </a:r>
            <a:r>
              <a:rPr kumimoji="1" lang="en-US" altLang="zh-CN" sz="4200" dirty="0" smtClean="0"/>
              <a:t>Exploiting the potential optimization space</a:t>
            </a:r>
            <a:endParaRPr kumimoji="1" lang="zh-CN" altLang="en-US" sz="4200" dirty="0"/>
          </a:p>
        </p:txBody>
      </p:sp>
      <p:sp>
        <p:nvSpPr>
          <p:cNvPr id="3" name="文本框 2"/>
          <p:cNvSpPr txBox="1"/>
          <p:nvPr/>
        </p:nvSpPr>
        <p:spPr>
          <a:xfrm>
            <a:off x="-1113" y="6271059"/>
            <a:ext cx="9583633" cy="400110"/>
          </a:xfrm>
          <a:prstGeom prst="rect">
            <a:avLst/>
          </a:prstGeom>
          <a:noFill/>
        </p:spPr>
        <p:txBody>
          <a:bodyPr wrap="square" rtlCol="0">
            <a:spAutoFit/>
          </a:bodyPr>
          <a:lstStyle/>
          <a:p>
            <a:r>
              <a:rPr kumimoji="1" lang="en-US" altLang="zh-CN" sz="2000" b="1" dirty="0" smtClean="0">
                <a:solidFill>
                  <a:srgbClr val="FF0000"/>
                </a:solidFill>
              </a:rPr>
              <a:t>Most of the contents are in our ISCA-2014 and IEEE Trans. </a:t>
            </a:r>
            <a:r>
              <a:rPr kumimoji="1" lang="en-US" altLang="zh-CN" sz="2000" b="1" dirty="0">
                <a:solidFill>
                  <a:srgbClr val="FF0000"/>
                </a:solidFill>
              </a:rPr>
              <a:t>o</a:t>
            </a:r>
            <a:r>
              <a:rPr kumimoji="1" lang="en-US" altLang="zh-CN" sz="2000" b="1" dirty="0" smtClean="0">
                <a:solidFill>
                  <a:srgbClr val="FF0000"/>
                </a:solidFill>
              </a:rPr>
              <a:t>n Computers-2015 Papers.</a:t>
            </a:r>
            <a:endParaRPr kumimoji="1" lang="zh-CN" altLang="en-US" sz="2000" b="1" dirty="0">
              <a:solidFill>
                <a:srgbClr val="FF0000"/>
              </a:solidFill>
            </a:endParaRPr>
          </a:p>
        </p:txBody>
      </p:sp>
    </p:spTree>
    <p:extLst>
      <p:ext uri="{BB962C8B-B14F-4D97-AF65-F5344CB8AC3E}">
        <p14:creationId xmlns:p14="http://schemas.microsoft.com/office/powerpoint/2010/main" val="44731023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201534"/>
            <a:ext cx="8229600" cy="1143000"/>
          </a:xfrm>
        </p:spPr>
        <p:txBody>
          <a:bodyPr>
            <a:normAutofit fontScale="90000"/>
          </a:bodyPr>
          <a:lstStyle/>
          <a:p>
            <a:r>
              <a:rPr kumimoji="1" lang="en-US" altLang="zh-CN" dirty="0" smtClean="0"/>
              <a:t>Study the Effectiveness of “Horizontal” Partitioning</a:t>
            </a:r>
            <a:endParaRPr kumimoji="1" lang="zh-CN" altLang="en-US" dirty="0"/>
          </a:p>
        </p:txBody>
      </p:sp>
    </p:spTree>
    <p:extLst>
      <p:ext uri="{BB962C8B-B14F-4D97-AF65-F5344CB8AC3E}">
        <p14:creationId xmlns:p14="http://schemas.microsoft.com/office/powerpoint/2010/main" val="336860581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25228"/>
            <a:ext cx="9144000" cy="1143000"/>
          </a:xfrm>
        </p:spPr>
        <p:txBody>
          <a:bodyPr>
            <a:normAutofit fontScale="90000"/>
          </a:bodyPr>
          <a:lstStyle/>
          <a:p>
            <a:pPr>
              <a:lnSpc>
                <a:spcPts val="3340"/>
              </a:lnSpc>
            </a:pPr>
            <a:r>
              <a:rPr kumimoji="1" lang="en-US" altLang="zh-CN" dirty="0" smtClean="0"/>
              <a:t>“Horizontal” Partitioning: Cache VS. DRAM</a:t>
            </a:r>
            <a:br>
              <a:rPr kumimoji="1" lang="en-US" altLang="zh-CN" dirty="0" smtClean="0"/>
            </a:br>
            <a:r>
              <a:rPr kumimoji="1" lang="en-US" altLang="zh-CN" dirty="0" smtClean="0"/>
              <a:t>                            </a:t>
            </a:r>
            <a:r>
              <a:rPr kumimoji="1" lang="en-US" altLang="zh-CN" sz="3600" dirty="0" smtClean="0"/>
              <a:t> </a:t>
            </a:r>
            <a:r>
              <a:rPr kumimoji="1" lang="en-US" altLang="zh-CN" sz="3300" dirty="0" smtClean="0"/>
              <a:t>-- Programs are from SPECCPU2006</a:t>
            </a:r>
            <a:endParaRPr kumimoji="1" lang="zh-CN" altLang="en-US" sz="3300" dirty="0"/>
          </a:p>
        </p:txBody>
      </p:sp>
      <p:pic>
        <p:nvPicPr>
          <p:cNvPr id="4" name="图片 3" descr="未命名.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4375" y="1368893"/>
            <a:ext cx="5766063" cy="4721206"/>
          </a:xfrm>
          <a:prstGeom prst="rect">
            <a:avLst/>
          </a:prstGeom>
        </p:spPr>
      </p:pic>
      <p:sp>
        <p:nvSpPr>
          <p:cNvPr id="5" name="右箭头 4"/>
          <p:cNvSpPr/>
          <p:nvPr/>
        </p:nvSpPr>
        <p:spPr>
          <a:xfrm rot="19289084">
            <a:off x="5445077" y="3081369"/>
            <a:ext cx="675499" cy="41434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cxnSp>
        <p:nvCxnSpPr>
          <p:cNvPr id="7" name="直线箭头连接符 6"/>
          <p:cNvCxnSpPr/>
          <p:nvPr/>
        </p:nvCxnSpPr>
        <p:spPr>
          <a:xfrm flipH="1">
            <a:off x="5084807" y="2270709"/>
            <a:ext cx="549405" cy="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矩形 5"/>
          <p:cNvSpPr/>
          <p:nvPr/>
        </p:nvSpPr>
        <p:spPr>
          <a:xfrm>
            <a:off x="3827502" y="4464033"/>
            <a:ext cx="2081605" cy="930648"/>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
        <p:nvSpPr>
          <p:cNvPr id="8" name="矩形 7"/>
          <p:cNvSpPr/>
          <p:nvPr/>
        </p:nvSpPr>
        <p:spPr>
          <a:xfrm>
            <a:off x="3827501" y="3648630"/>
            <a:ext cx="870065" cy="629894"/>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
        <p:nvSpPr>
          <p:cNvPr id="9" name="文本框 8"/>
          <p:cNvSpPr txBox="1"/>
          <p:nvPr/>
        </p:nvSpPr>
        <p:spPr>
          <a:xfrm>
            <a:off x="124180" y="6207134"/>
            <a:ext cx="9060485" cy="523220"/>
          </a:xfrm>
          <a:prstGeom prst="rect">
            <a:avLst/>
          </a:prstGeom>
          <a:noFill/>
        </p:spPr>
        <p:txBody>
          <a:bodyPr wrap="square" rtlCol="0">
            <a:spAutoFit/>
          </a:bodyPr>
          <a:lstStyle/>
          <a:p>
            <a:r>
              <a:rPr kumimoji="1" lang="en-US" altLang="zh-CN" sz="2800" dirty="0" smtClean="0">
                <a:solidFill>
                  <a:srgbClr val="FF0000"/>
                </a:solidFill>
              </a:rPr>
              <a:t>Whether the two horizontal approaches work cooperatively?</a:t>
            </a:r>
            <a:endParaRPr kumimoji="1" lang="zh-CN" altLang="en-US" sz="2800" dirty="0">
              <a:solidFill>
                <a:srgbClr val="FF0000"/>
              </a:solidFill>
            </a:endParaRPr>
          </a:p>
        </p:txBody>
      </p:sp>
      <p:cxnSp>
        <p:nvCxnSpPr>
          <p:cNvPr id="11" name="直线箭头连接符 10"/>
          <p:cNvCxnSpPr/>
          <p:nvPr/>
        </p:nvCxnSpPr>
        <p:spPr>
          <a:xfrm flipV="1">
            <a:off x="1436747" y="1593511"/>
            <a:ext cx="0" cy="4035424"/>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cxnSp>
        <p:nvCxnSpPr>
          <p:cNvPr id="14" name="直线箭头连接符 13"/>
          <p:cNvCxnSpPr/>
          <p:nvPr/>
        </p:nvCxnSpPr>
        <p:spPr>
          <a:xfrm>
            <a:off x="2321823" y="6155595"/>
            <a:ext cx="5026391" cy="0"/>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28882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par>
                          <p:cTn id="29" fill="hold">
                            <p:stCondLst>
                              <p:cond delay="0"/>
                            </p:stCondLst>
                            <p:childTnLst>
                              <p:par>
                                <p:cTn id="30" presetID="6" presetClass="emph" presetSubtype="0" fill="hold" grpId="1" nodeType="afterEffect">
                                  <p:stCondLst>
                                    <p:cond delay="0"/>
                                  </p:stCondLst>
                                  <p:childTnLst>
                                    <p:animScale>
                                      <p:cBhvr>
                                        <p:cTn id="31" dur="8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8"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smtClean="0"/>
              <a:t>Architecture Features in Modern Multicore Systems</a:t>
            </a:r>
            <a:endParaRPr kumimoji="1" lang="zh-CN" altLang="en-US" dirty="0"/>
          </a:p>
        </p:txBody>
      </p:sp>
      <p:sp>
        <p:nvSpPr>
          <p:cNvPr id="3" name="内容占位符 2"/>
          <p:cNvSpPr>
            <a:spLocks noGrp="1"/>
          </p:cNvSpPr>
          <p:nvPr>
            <p:ph idx="1"/>
          </p:nvPr>
        </p:nvSpPr>
        <p:spPr>
          <a:xfrm>
            <a:off x="457200" y="1600201"/>
            <a:ext cx="8229600" cy="633632"/>
          </a:xfrm>
        </p:spPr>
        <p:txBody>
          <a:bodyPr/>
          <a:lstStyle/>
          <a:p>
            <a:r>
              <a:rPr kumimoji="1" lang="en-US" altLang="zh-CN" dirty="0" smtClean="0"/>
              <a:t>B-/C-/O-Bits in Address Mapping</a:t>
            </a:r>
            <a:endParaRPr kumimoji="1" lang="zh-CN" altLang="en-US" dirty="0"/>
          </a:p>
        </p:txBody>
      </p:sp>
      <p:pic>
        <p:nvPicPr>
          <p:cNvPr id="4" name="图片 3" descr="未命名.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2864" y="2114305"/>
            <a:ext cx="6183552" cy="2892544"/>
          </a:xfrm>
          <a:prstGeom prst="rect">
            <a:avLst/>
          </a:prstGeom>
        </p:spPr>
      </p:pic>
      <p:pic>
        <p:nvPicPr>
          <p:cNvPr id="5" name="图片 4" descr="未命名.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4945" y="5111436"/>
            <a:ext cx="5147327" cy="1005571"/>
          </a:xfrm>
          <a:prstGeom prst="rect">
            <a:avLst/>
          </a:prstGeom>
        </p:spPr>
      </p:pic>
      <p:sp>
        <p:nvSpPr>
          <p:cNvPr id="6" name="文本框 5"/>
          <p:cNvSpPr txBox="1"/>
          <p:nvPr/>
        </p:nvSpPr>
        <p:spPr>
          <a:xfrm>
            <a:off x="1862038" y="6117007"/>
            <a:ext cx="5524745" cy="369332"/>
          </a:xfrm>
          <a:prstGeom prst="rect">
            <a:avLst/>
          </a:prstGeom>
          <a:noFill/>
        </p:spPr>
        <p:txBody>
          <a:bodyPr wrap="square" rtlCol="0">
            <a:spAutoFit/>
          </a:bodyPr>
          <a:lstStyle/>
          <a:p>
            <a:pPr algn="ctr"/>
            <a:r>
              <a:rPr kumimoji="1" lang="en-US" altLang="zh-CN" dirty="0" smtClean="0"/>
              <a:t>The address Mapping of Intel i7-860 w/ 8GB Memory</a:t>
            </a:r>
            <a:endParaRPr kumimoji="1" lang="zh-CN" altLang="en-US" dirty="0"/>
          </a:p>
        </p:txBody>
      </p:sp>
      <p:sp>
        <p:nvSpPr>
          <p:cNvPr id="9" name="矩形 8"/>
          <p:cNvSpPr/>
          <p:nvPr/>
        </p:nvSpPr>
        <p:spPr>
          <a:xfrm>
            <a:off x="3092827" y="3466353"/>
            <a:ext cx="1150468" cy="403413"/>
          </a:xfrm>
          <a:prstGeom prst="rect">
            <a:avLst/>
          </a:prstGeom>
          <a:noFill/>
          <a:ln w="38100"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
        <p:nvSpPr>
          <p:cNvPr id="10" name="矩形 9"/>
          <p:cNvSpPr/>
          <p:nvPr/>
        </p:nvSpPr>
        <p:spPr>
          <a:xfrm>
            <a:off x="4619813" y="3481294"/>
            <a:ext cx="1326775" cy="388472"/>
          </a:xfrm>
          <a:prstGeom prst="rect">
            <a:avLst/>
          </a:prstGeom>
          <a:noFill/>
          <a:ln w="38100"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
        <p:nvSpPr>
          <p:cNvPr id="11" name="矩形 10"/>
          <p:cNvSpPr/>
          <p:nvPr/>
        </p:nvSpPr>
        <p:spPr>
          <a:xfrm>
            <a:off x="4098366" y="4258235"/>
            <a:ext cx="891985" cy="40550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40715418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23838"/>
            <a:ext cx="8229600" cy="1143000"/>
          </a:xfrm>
        </p:spPr>
        <p:txBody>
          <a:bodyPr>
            <a:normAutofit/>
          </a:bodyPr>
          <a:lstStyle/>
          <a:p>
            <a:r>
              <a:rPr kumimoji="1" lang="en-US" altLang="zh-CN" dirty="0" smtClean="0"/>
              <a:t>“Vertical” Partitioning using O-Bits</a:t>
            </a:r>
            <a:endParaRPr kumimoji="1" lang="zh-CN" altLang="en-US" dirty="0"/>
          </a:p>
        </p:txBody>
      </p:sp>
      <p:cxnSp>
        <p:nvCxnSpPr>
          <p:cNvPr id="5" name="直线箭头连接符 4"/>
          <p:cNvCxnSpPr/>
          <p:nvPr/>
        </p:nvCxnSpPr>
        <p:spPr>
          <a:xfrm flipV="1">
            <a:off x="3007674" y="1948490"/>
            <a:ext cx="3159093" cy="74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直线箭头连接符 5"/>
          <p:cNvCxnSpPr/>
          <p:nvPr/>
        </p:nvCxnSpPr>
        <p:spPr>
          <a:xfrm>
            <a:off x="3024168" y="1972394"/>
            <a:ext cx="0" cy="24472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直线连接符 6"/>
          <p:cNvCxnSpPr/>
          <p:nvPr/>
        </p:nvCxnSpPr>
        <p:spPr>
          <a:xfrm>
            <a:off x="3007674" y="2293475"/>
            <a:ext cx="281337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直线连接符 7"/>
          <p:cNvCxnSpPr/>
          <p:nvPr/>
        </p:nvCxnSpPr>
        <p:spPr>
          <a:xfrm>
            <a:off x="3007674" y="2630061"/>
            <a:ext cx="281337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直线连接符 8"/>
          <p:cNvCxnSpPr/>
          <p:nvPr/>
        </p:nvCxnSpPr>
        <p:spPr>
          <a:xfrm>
            <a:off x="3007674" y="2944200"/>
            <a:ext cx="281337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直线连接符 9"/>
          <p:cNvCxnSpPr/>
          <p:nvPr/>
        </p:nvCxnSpPr>
        <p:spPr>
          <a:xfrm>
            <a:off x="3007674" y="3251734"/>
            <a:ext cx="284552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直线连接符 10"/>
          <p:cNvCxnSpPr/>
          <p:nvPr/>
        </p:nvCxnSpPr>
        <p:spPr>
          <a:xfrm>
            <a:off x="3007674" y="3587200"/>
            <a:ext cx="284696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直线连接符 11"/>
          <p:cNvCxnSpPr/>
          <p:nvPr/>
        </p:nvCxnSpPr>
        <p:spPr>
          <a:xfrm>
            <a:off x="3007674" y="3916425"/>
            <a:ext cx="284696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直线连接符 12"/>
          <p:cNvCxnSpPr/>
          <p:nvPr/>
        </p:nvCxnSpPr>
        <p:spPr>
          <a:xfrm>
            <a:off x="3007674" y="4237925"/>
            <a:ext cx="284696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直线连接符 13"/>
          <p:cNvCxnSpPr/>
          <p:nvPr/>
        </p:nvCxnSpPr>
        <p:spPr>
          <a:xfrm>
            <a:off x="3454722" y="1948490"/>
            <a:ext cx="0" cy="2289435"/>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直线连接符 14"/>
          <p:cNvCxnSpPr/>
          <p:nvPr/>
        </p:nvCxnSpPr>
        <p:spPr>
          <a:xfrm>
            <a:off x="3819247" y="1955899"/>
            <a:ext cx="32155" cy="2282026"/>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直线连接符 15"/>
          <p:cNvCxnSpPr/>
          <p:nvPr/>
        </p:nvCxnSpPr>
        <p:spPr>
          <a:xfrm>
            <a:off x="4221181" y="1955899"/>
            <a:ext cx="32155" cy="2282026"/>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直线连接符 16"/>
          <p:cNvCxnSpPr/>
          <p:nvPr/>
        </p:nvCxnSpPr>
        <p:spPr>
          <a:xfrm>
            <a:off x="4623116" y="1955899"/>
            <a:ext cx="32155" cy="2282026"/>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直线连接符 17"/>
          <p:cNvCxnSpPr/>
          <p:nvPr/>
        </p:nvCxnSpPr>
        <p:spPr>
          <a:xfrm>
            <a:off x="5041128" y="1955899"/>
            <a:ext cx="32155" cy="2282026"/>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直线连接符 18"/>
          <p:cNvCxnSpPr/>
          <p:nvPr/>
        </p:nvCxnSpPr>
        <p:spPr>
          <a:xfrm>
            <a:off x="5441575" y="1955899"/>
            <a:ext cx="32155" cy="2282026"/>
          </a:xfrm>
          <a:prstGeom prst="line">
            <a:avLst/>
          </a:prstGeom>
        </p:spPr>
        <p:style>
          <a:lnRef idx="2">
            <a:schemeClr val="accent1"/>
          </a:lnRef>
          <a:fillRef idx="0">
            <a:schemeClr val="accent1"/>
          </a:fillRef>
          <a:effectRef idx="1">
            <a:schemeClr val="accent1"/>
          </a:effectRef>
          <a:fontRef idx="minor">
            <a:schemeClr val="tx1"/>
          </a:fontRef>
        </p:style>
      </p:cxnSp>
      <p:sp>
        <p:nvSpPr>
          <p:cNvPr id="20" name="文本框 19"/>
          <p:cNvSpPr txBox="1"/>
          <p:nvPr/>
        </p:nvSpPr>
        <p:spPr>
          <a:xfrm>
            <a:off x="3653717" y="1489277"/>
            <a:ext cx="1970954" cy="461665"/>
          </a:xfrm>
          <a:prstGeom prst="rect">
            <a:avLst/>
          </a:prstGeom>
          <a:noFill/>
        </p:spPr>
        <p:txBody>
          <a:bodyPr wrap="square" rtlCol="0">
            <a:spAutoFit/>
          </a:bodyPr>
          <a:lstStyle/>
          <a:p>
            <a:r>
              <a:rPr kumimoji="1" lang="en-US" altLang="zh-CN" sz="2400" b="1" dirty="0" smtClean="0"/>
              <a:t>Cache Set </a:t>
            </a:r>
            <a:endParaRPr kumimoji="1" lang="zh-CN" altLang="en-US" sz="2400" b="1" dirty="0"/>
          </a:p>
        </p:txBody>
      </p:sp>
      <p:sp>
        <p:nvSpPr>
          <p:cNvPr id="21" name="文本框 20"/>
          <p:cNvSpPr txBox="1"/>
          <p:nvPr/>
        </p:nvSpPr>
        <p:spPr>
          <a:xfrm>
            <a:off x="2561473" y="2397650"/>
            <a:ext cx="553998" cy="1712300"/>
          </a:xfrm>
          <a:prstGeom prst="rect">
            <a:avLst/>
          </a:prstGeom>
          <a:noFill/>
        </p:spPr>
        <p:txBody>
          <a:bodyPr vert="eaVert" wrap="square" rtlCol="0">
            <a:spAutoFit/>
          </a:bodyPr>
          <a:lstStyle/>
          <a:p>
            <a:r>
              <a:rPr kumimoji="1" lang="en-US" altLang="zh-CN" sz="2400" b="1" dirty="0" smtClean="0"/>
              <a:t>Cache Line</a:t>
            </a:r>
            <a:endParaRPr kumimoji="1" lang="zh-CN" altLang="en-US" sz="2400" b="1" dirty="0"/>
          </a:p>
        </p:txBody>
      </p:sp>
      <p:cxnSp>
        <p:nvCxnSpPr>
          <p:cNvPr id="31" name="直线连接符 30"/>
          <p:cNvCxnSpPr/>
          <p:nvPr/>
        </p:nvCxnSpPr>
        <p:spPr>
          <a:xfrm>
            <a:off x="5821045" y="1948490"/>
            <a:ext cx="33598" cy="2289435"/>
          </a:xfrm>
          <a:prstGeom prst="line">
            <a:avLst/>
          </a:prstGeom>
        </p:spPr>
        <p:style>
          <a:lnRef idx="2">
            <a:schemeClr val="accent1"/>
          </a:lnRef>
          <a:fillRef idx="0">
            <a:schemeClr val="accent1"/>
          </a:fillRef>
          <a:effectRef idx="1">
            <a:schemeClr val="accent1"/>
          </a:effectRef>
          <a:fontRef idx="minor">
            <a:schemeClr val="tx1"/>
          </a:fontRef>
        </p:style>
      </p:cxnSp>
      <p:sp>
        <p:nvSpPr>
          <p:cNvPr id="35" name="圆角矩形 34"/>
          <p:cNvSpPr/>
          <p:nvPr/>
        </p:nvSpPr>
        <p:spPr>
          <a:xfrm>
            <a:off x="3124522" y="2021680"/>
            <a:ext cx="609600" cy="2113670"/>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6" name="圆角矩形 35"/>
          <p:cNvSpPr/>
          <p:nvPr/>
        </p:nvSpPr>
        <p:spPr>
          <a:xfrm>
            <a:off x="3924622" y="2021680"/>
            <a:ext cx="609600" cy="2113670"/>
          </a:xfrm>
          <a:prstGeom prst="roundRect">
            <a:avLst/>
          </a:prstGeom>
          <a:noFill/>
          <a:ln w="5715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7" name="圆角矩形 36"/>
          <p:cNvSpPr/>
          <p:nvPr/>
        </p:nvSpPr>
        <p:spPr>
          <a:xfrm>
            <a:off x="4762822" y="2034380"/>
            <a:ext cx="609600" cy="2113670"/>
          </a:xfrm>
          <a:prstGeom prst="roundRect">
            <a:avLst/>
          </a:prstGeom>
          <a:noFill/>
          <a:ln w="57150" cmpd="sng">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8" name="圆角矩形 37"/>
          <p:cNvSpPr/>
          <p:nvPr/>
        </p:nvSpPr>
        <p:spPr>
          <a:xfrm>
            <a:off x="5561493" y="2034380"/>
            <a:ext cx="609600" cy="2113670"/>
          </a:xfrm>
          <a:prstGeom prst="roundRect">
            <a:avLst/>
          </a:prstGeom>
          <a:noFill/>
          <a:ln w="5715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9" name="圆角矩形 38"/>
          <p:cNvSpPr>
            <a:spLocks noChangeArrowheads="1"/>
          </p:cNvSpPr>
          <p:nvPr/>
        </p:nvSpPr>
        <p:spPr bwMode="auto">
          <a:xfrm>
            <a:off x="4122108" y="5344095"/>
            <a:ext cx="523438" cy="667140"/>
          </a:xfrm>
          <a:prstGeom prst="roundRect">
            <a:avLst>
              <a:gd name="adj" fmla="val 1315"/>
            </a:avLst>
          </a:prstGeom>
          <a:solidFill>
            <a:schemeClr val="accent3">
              <a:lumMod val="75000"/>
            </a:schemeClr>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40" name="圆角矩形 39"/>
          <p:cNvSpPr/>
          <p:nvPr/>
        </p:nvSpPr>
        <p:spPr bwMode="auto">
          <a:xfrm>
            <a:off x="4122108" y="5242040"/>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 name="圆角矩形 40"/>
          <p:cNvSpPr>
            <a:spLocks noChangeArrowheads="1"/>
          </p:cNvSpPr>
          <p:nvPr/>
        </p:nvSpPr>
        <p:spPr bwMode="auto">
          <a:xfrm>
            <a:off x="969478" y="5344095"/>
            <a:ext cx="523438" cy="667140"/>
          </a:xfrm>
          <a:prstGeom prst="roundRect">
            <a:avLst>
              <a:gd name="adj" fmla="val 1315"/>
            </a:avLst>
          </a:prstGeom>
          <a:solidFill>
            <a:srgbClr val="FF0000"/>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42" name="圆角矩形 41"/>
          <p:cNvSpPr/>
          <p:nvPr/>
        </p:nvSpPr>
        <p:spPr bwMode="auto">
          <a:xfrm>
            <a:off x="969478" y="5242040"/>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3" name="圆角矩形 42"/>
          <p:cNvSpPr>
            <a:spLocks noChangeArrowheads="1"/>
          </p:cNvSpPr>
          <p:nvPr/>
        </p:nvSpPr>
        <p:spPr bwMode="auto">
          <a:xfrm>
            <a:off x="6485018" y="5336707"/>
            <a:ext cx="523438" cy="667140"/>
          </a:xfrm>
          <a:prstGeom prst="roundRect">
            <a:avLst>
              <a:gd name="adj" fmla="val 1315"/>
            </a:avLst>
          </a:prstGeom>
          <a:solidFill>
            <a:schemeClr val="accent4">
              <a:lumMod val="75000"/>
            </a:schemeClr>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44" name="圆角矩形 43"/>
          <p:cNvSpPr/>
          <p:nvPr/>
        </p:nvSpPr>
        <p:spPr bwMode="auto">
          <a:xfrm>
            <a:off x="6481572" y="5231705"/>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5" name="圆角矩形 44"/>
          <p:cNvSpPr>
            <a:spLocks noChangeArrowheads="1"/>
          </p:cNvSpPr>
          <p:nvPr/>
        </p:nvSpPr>
        <p:spPr bwMode="auto">
          <a:xfrm>
            <a:off x="3345593" y="5344095"/>
            <a:ext cx="523438" cy="667140"/>
          </a:xfrm>
          <a:prstGeom prst="roundRect">
            <a:avLst>
              <a:gd name="adj" fmla="val 1315"/>
            </a:avLst>
          </a:prstGeom>
          <a:solidFill>
            <a:srgbClr val="77933C"/>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46" name="圆角矩形 45"/>
          <p:cNvSpPr/>
          <p:nvPr/>
        </p:nvSpPr>
        <p:spPr bwMode="auto">
          <a:xfrm>
            <a:off x="3345593" y="5242040"/>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7" name="圆角矩形 46"/>
          <p:cNvSpPr>
            <a:spLocks noChangeArrowheads="1"/>
          </p:cNvSpPr>
          <p:nvPr/>
        </p:nvSpPr>
        <p:spPr bwMode="auto">
          <a:xfrm>
            <a:off x="1698134" y="5344095"/>
            <a:ext cx="523438" cy="667140"/>
          </a:xfrm>
          <a:prstGeom prst="roundRect">
            <a:avLst>
              <a:gd name="adj" fmla="val 1315"/>
            </a:avLst>
          </a:prstGeom>
          <a:solidFill>
            <a:srgbClr val="FF0000"/>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48" name="圆角矩形 47"/>
          <p:cNvSpPr/>
          <p:nvPr/>
        </p:nvSpPr>
        <p:spPr bwMode="auto">
          <a:xfrm>
            <a:off x="1698134" y="5242040"/>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9" name="圆角矩形 48"/>
          <p:cNvSpPr>
            <a:spLocks noChangeArrowheads="1"/>
          </p:cNvSpPr>
          <p:nvPr/>
        </p:nvSpPr>
        <p:spPr bwMode="auto">
          <a:xfrm>
            <a:off x="5059976" y="5326235"/>
            <a:ext cx="523438" cy="667140"/>
          </a:xfrm>
          <a:prstGeom prst="roundRect">
            <a:avLst>
              <a:gd name="adj" fmla="val 1315"/>
            </a:avLst>
          </a:prstGeom>
          <a:solidFill>
            <a:schemeClr val="accent4">
              <a:lumMod val="75000"/>
            </a:schemeClr>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50" name="圆角矩形 49"/>
          <p:cNvSpPr/>
          <p:nvPr/>
        </p:nvSpPr>
        <p:spPr bwMode="auto">
          <a:xfrm>
            <a:off x="5063983" y="5229492"/>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1" name="圆角矩形 50"/>
          <p:cNvSpPr>
            <a:spLocks noChangeArrowheads="1"/>
          </p:cNvSpPr>
          <p:nvPr/>
        </p:nvSpPr>
        <p:spPr bwMode="auto">
          <a:xfrm>
            <a:off x="2404827" y="5358396"/>
            <a:ext cx="523438" cy="667140"/>
          </a:xfrm>
          <a:prstGeom prst="roundRect">
            <a:avLst>
              <a:gd name="adj" fmla="val 1315"/>
            </a:avLst>
          </a:prstGeom>
          <a:solidFill>
            <a:srgbClr val="FF0000"/>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52" name="圆角矩形 51"/>
          <p:cNvSpPr/>
          <p:nvPr/>
        </p:nvSpPr>
        <p:spPr bwMode="auto">
          <a:xfrm>
            <a:off x="2404827" y="5242040"/>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3" name="圆角矩形 52"/>
          <p:cNvSpPr>
            <a:spLocks noChangeArrowheads="1"/>
          </p:cNvSpPr>
          <p:nvPr/>
        </p:nvSpPr>
        <p:spPr bwMode="auto">
          <a:xfrm>
            <a:off x="5764616" y="5344095"/>
            <a:ext cx="523438" cy="667140"/>
          </a:xfrm>
          <a:prstGeom prst="roundRect">
            <a:avLst>
              <a:gd name="adj" fmla="val 1315"/>
            </a:avLst>
          </a:prstGeom>
          <a:solidFill>
            <a:schemeClr val="accent4">
              <a:lumMod val="75000"/>
            </a:schemeClr>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54" name="圆角矩形 53"/>
          <p:cNvSpPr/>
          <p:nvPr/>
        </p:nvSpPr>
        <p:spPr bwMode="auto">
          <a:xfrm>
            <a:off x="5768623" y="5234652"/>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5" name="圆角矩形 54"/>
          <p:cNvSpPr>
            <a:spLocks noChangeArrowheads="1"/>
          </p:cNvSpPr>
          <p:nvPr/>
        </p:nvSpPr>
        <p:spPr bwMode="auto">
          <a:xfrm>
            <a:off x="8187775" y="5337481"/>
            <a:ext cx="523438" cy="667140"/>
          </a:xfrm>
          <a:prstGeom prst="roundRect">
            <a:avLst>
              <a:gd name="adj" fmla="val 1315"/>
            </a:avLst>
          </a:prstGeom>
          <a:solidFill>
            <a:schemeClr val="accent6">
              <a:lumMod val="75000"/>
            </a:schemeClr>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56" name="圆角矩形 55"/>
          <p:cNvSpPr/>
          <p:nvPr/>
        </p:nvSpPr>
        <p:spPr bwMode="auto">
          <a:xfrm>
            <a:off x="8187775" y="5235426"/>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7" name="圆角矩形 56"/>
          <p:cNvSpPr>
            <a:spLocks noChangeArrowheads="1"/>
          </p:cNvSpPr>
          <p:nvPr/>
        </p:nvSpPr>
        <p:spPr bwMode="auto">
          <a:xfrm>
            <a:off x="7411260" y="5337481"/>
            <a:ext cx="523438" cy="667140"/>
          </a:xfrm>
          <a:prstGeom prst="roundRect">
            <a:avLst>
              <a:gd name="adj" fmla="val 1315"/>
            </a:avLst>
          </a:prstGeom>
          <a:solidFill>
            <a:schemeClr val="accent6">
              <a:lumMod val="75000"/>
            </a:schemeClr>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58" name="圆角矩形 57"/>
          <p:cNvSpPr/>
          <p:nvPr/>
        </p:nvSpPr>
        <p:spPr bwMode="auto">
          <a:xfrm>
            <a:off x="7411260" y="5235426"/>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9" name="文本框 58"/>
          <p:cNvSpPr txBox="1"/>
          <p:nvPr/>
        </p:nvSpPr>
        <p:spPr>
          <a:xfrm>
            <a:off x="3620367" y="6033509"/>
            <a:ext cx="2004304" cy="461665"/>
          </a:xfrm>
          <a:prstGeom prst="rect">
            <a:avLst/>
          </a:prstGeom>
          <a:noFill/>
        </p:spPr>
        <p:txBody>
          <a:bodyPr wrap="square" rtlCol="0">
            <a:spAutoFit/>
          </a:bodyPr>
          <a:lstStyle/>
          <a:p>
            <a:r>
              <a:rPr kumimoji="1" lang="en-US" altLang="zh-CN" sz="2400" b="1" dirty="0" smtClean="0"/>
              <a:t>DRAM Banks</a:t>
            </a:r>
            <a:endParaRPr kumimoji="1" lang="zh-CN" altLang="en-US" sz="2400" b="1" dirty="0"/>
          </a:p>
        </p:txBody>
      </p:sp>
      <p:cxnSp>
        <p:nvCxnSpPr>
          <p:cNvPr id="62" name="直线箭头连接符 61"/>
          <p:cNvCxnSpPr/>
          <p:nvPr/>
        </p:nvCxnSpPr>
        <p:spPr>
          <a:xfrm flipH="1">
            <a:off x="2243306" y="4148050"/>
            <a:ext cx="1207750" cy="97005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4" name="直线箭头连接符 63"/>
          <p:cNvCxnSpPr/>
          <p:nvPr/>
        </p:nvCxnSpPr>
        <p:spPr>
          <a:xfrm flipH="1">
            <a:off x="3924622" y="4109950"/>
            <a:ext cx="354624" cy="1121755"/>
          </a:xfrm>
          <a:prstGeom prst="straightConnector1">
            <a:avLst/>
          </a:prstGeom>
          <a:ln w="5715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66" name="直线箭头连接符 65"/>
          <p:cNvCxnSpPr/>
          <p:nvPr/>
        </p:nvCxnSpPr>
        <p:spPr>
          <a:xfrm>
            <a:off x="5078064" y="4135350"/>
            <a:ext cx="948271" cy="982750"/>
          </a:xfrm>
          <a:prstGeom prst="straightConnector1">
            <a:avLst/>
          </a:prstGeom>
          <a:ln w="57150" cmpd="sng">
            <a:solidFill>
              <a:schemeClr val="accent4">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8" name="直线箭头连接符 67"/>
          <p:cNvCxnSpPr/>
          <p:nvPr/>
        </p:nvCxnSpPr>
        <p:spPr>
          <a:xfrm>
            <a:off x="5871788" y="4148050"/>
            <a:ext cx="2315987" cy="970050"/>
          </a:xfrm>
          <a:prstGeom prst="straightConnector1">
            <a:avLst/>
          </a:prstGeom>
          <a:ln w="57150" cmpd="sng">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70" name="文本框 69"/>
          <p:cNvSpPr txBox="1"/>
          <p:nvPr/>
        </p:nvSpPr>
        <p:spPr>
          <a:xfrm>
            <a:off x="3077233" y="2829533"/>
            <a:ext cx="3853640" cy="461665"/>
          </a:xfrm>
          <a:prstGeom prst="rect">
            <a:avLst/>
          </a:prstGeom>
          <a:noFill/>
        </p:spPr>
        <p:txBody>
          <a:bodyPr wrap="square" rtlCol="0">
            <a:spAutoFit/>
          </a:bodyPr>
          <a:lstStyle/>
          <a:p>
            <a:r>
              <a:rPr kumimoji="1" lang="en-US" altLang="zh-CN" sz="2400" b="1" dirty="0" smtClean="0"/>
              <a:t> T1        T2       T3       T4</a:t>
            </a:r>
            <a:endParaRPr kumimoji="1" lang="zh-CN" altLang="en-US" sz="2400" b="1" dirty="0"/>
          </a:p>
        </p:txBody>
      </p:sp>
      <p:sp>
        <p:nvSpPr>
          <p:cNvPr id="32" name="文本框 31"/>
          <p:cNvSpPr txBox="1"/>
          <p:nvPr/>
        </p:nvSpPr>
        <p:spPr>
          <a:xfrm>
            <a:off x="3368209" y="4171070"/>
            <a:ext cx="2658126" cy="461665"/>
          </a:xfrm>
          <a:prstGeom prst="rect">
            <a:avLst/>
          </a:prstGeom>
          <a:noFill/>
        </p:spPr>
        <p:txBody>
          <a:bodyPr wrap="square" rtlCol="0">
            <a:spAutoFit/>
          </a:bodyPr>
          <a:lstStyle/>
          <a:p>
            <a:r>
              <a:rPr kumimoji="1" lang="en-US" altLang="zh-CN" sz="2400" b="1" dirty="0" smtClean="0"/>
              <a:t>Last Level Cache</a:t>
            </a:r>
            <a:endParaRPr kumimoji="1" lang="zh-CN" altLang="en-US" sz="2400" b="1" dirty="0"/>
          </a:p>
        </p:txBody>
      </p:sp>
      <p:cxnSp>
        <p:nvCxnSpPr>
          <p:cNvPr id="72" name="直线连接符 71"/>
          <p:cNvCxnSpPr/>
          <p:nvPr/>
        </p:nvCxnSpPr>
        <p:spPr>
          <a:xfrm>
            <a:off x="969478" y="4632735"/>
            <a:ext cx="7374422" cy="0"/>
          </a:xfrm>
          <a:prstGeom prst="line">
            <a:avLst/>
          </a:prstGeom>
          <a:ln>
            <a:prstDash val="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403959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smtClean="0"/>
              <a:t>Partitioning Space in Entire Memory Hierarchy </a:t>
            </a:r>
            <a:endParaRPr kumimoji="1" lang="zh-CN" altLang="en-US" dirty="0"/>
          </a:p>
        </p:txBody>
      </p:sp>
      <p:pic>
        <p:nvPicPr>
          <p:cNvPr id="4" name="图片 3" descr="未命名.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953" y="1587669"/>
            <a:ext cx="7044637" cy="3500165"/>
          </a:xfrm>
          <a:prstGeom prst="rect">
            <a:avLst/>
          </a:prstGeom>
        </p:spPr>
      </p:pic>
      <p:sp>
        <p:nvSpPr>
          <p:cNvPr id="6" name="矩形 5"/>
          <p:cNvSpPr/>
          <p:nvPr/>
        </p:nvSpPr>
        <p:spPr>
          <a:xfrm>
            <a:off x="1095953" y="2023508"/>
            <a:ext cx="7044636" cy="1215997"/>
          </a:xfrm>
          <a:prstGeom prst="rect">
            <a:avLst/>
          </a:prstGeom>
          <a:noFill/>
          <a:ln w="57150" cmpd="sng">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pic>
        <p:nvPicPr>
          <p:cNvPr id="7" name="图片 6" descr="未命名.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4945" y="5336346"/>
            <a:ext cx="5147327" cy="1005571"/>
          </a:xfrm>
          <a:prstGeom prst="rect">
            <a:avLst/>
          </a:prstGeom>
        </p:spPr>
      </p:pic>
      <p:sp>
        <p:nvSpPr>
          <p:cNvPr id="8" name="文本框 7"/>
          <p:cNvSpPr txBox="1"/>
          <p:nvPr/>
        </p:nvSpPr>
        <p:spPr>
          <a:xfrm>
            <a:off x="1862038" y="6341917"/>
            <a:ext cx="5524745" cy="369332"/>
          </a:xfrm>
          <a:prstGeom prst="rect">
            <a:avLst/>
          </a:prstGeom>
          <a:noFill/>
        </p:spPr>
        <p:txBody>
          <a:bodyPr wrap="square" rtlCol="0">
            <a:spAutoFit/>
          </a:bodyPr>
          <a:lstStyle/>
          <a:p>
            <a:pPr algn="ctr"/>
            <a:r>
              <a:rPr kumimoji="1" lang="en-US" altLang="zh-CN" dirty="0" smtClean="0"/>
              <a:t>The address Mapping of Intel i7-860 w/ 8GB Memory</a:t>
            </a:r>
            <a:endParaRPr kumimoji="1" lang="zh-CN" altLang="en-US" dirty="0"/>
          </a:p>
        </p:txBody>
      </p:sp>
      <p:sp>
        <p:nvSpPr>
          <p:cNvPr id="5" name="矩形 4"/>
          <p:cNvSpPr/>
          <p:nvPr/>
        </p:nvSpPr>
        <p:spPr>
          <a:xfrm>
            <a:off x="1095952" y="3332446"/>
            <a:ext cx="7044637" cy="1755388"/>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9946045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35076" y="468447"/>
            <a:ext cx="8572500" cy="1143000"/>
          </a:xfrm>
        </p:spPr>
        <p:txBody>
          <a:bodyPr>
            <a:normAutofit/>
          </a:bodyPr>
          <a:lstStyle/>
          <a:p>
            <a:pPr>
              <a:lnSpc>
                <a:spcPts val="3680"/>
              </a:lnSpc>
            </a:pPr>
            <a:r>
              <a:rPr lang="en-US" dirty="0" smtClean="0">
                <a:latin typeface="Calibri" charset="0"/>
                <a:ea typeface="宋体" charset="0"/>
              </a:rPr>
              <a:t>The History of Page-Coloring</a:t>
            </a:r>
            <a:r>
              <a:rPr lang="en-US" b="1" dirty="0" smtClean="0">
                <a:latin typeface="Calibri" charset="0"/>
                <a:ea typeface="宋体" charset="0"/>
              </a:rPr>
              <a:t/>
            </a:r>
            <a:br>
              <a:rPr lang="en-US" b="1" dirty="0" smtClean="0">
                <a:latin typeface="Calibri" charset="0"/>
                <a:ea typeface="宋体" charset="0"/>
              </a:rPr>
            </a:br>
            <a:endParaRPr lang="en-US" sz="2700" b="1" dirty="0">
              <a:latin typeface="Calibri" charset="0"/>
              <a:ea typeface="宋体" charset="0"/>
            </a:endParaRPr>
          </a:p>
        </p:txBody>
      </p:sp>
      <p:pic>
        <p:nvPicPr>
          <p:cNvPr id="5" name="图片 4" descr="未命名是、.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307749"/>
            <a:ext cx="8801100" cy="4088700"/>
          </a:xfrm>
          <a:prstGeom prst="rect">
            <a:avLst/>
          </a:prstGeom>
        </p:spPr>
      </p:pic>
      <p:pic>
        <p:nvPicPr>
          <p:cNvPr id="6" name="图片 5" descr="未命名2.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1200" y="4606509"/>
            <a:ext cx="863600" cy="345440"/>
          </a:xfrm>
          <a:prstGeom prst="rect">
            <a:avLst/>
          </a:prstGeom>
        </p:spPr>
      </p:pic>
      <p:sp>
        <p:nvSpPr>
          <p:cNvPr id="2" name="矩形 1"/>
          <p:cNvSpPr/>
          <p:nvPr/>
        </p:nvSpPr>
        <p:spPr>
          <a:xfrm>
            <a:off x="228600" y="4951949"/>
            <a:ext cx="8801100" cy="44450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
        <p:nvSpPr>
          <p:cNvPr id="3" name="矩形 2"/>
          <p:cNvSpPr/>
          <p:nvPr/>
        </p:nvSpPr>
        <p:spPr>
          <a:xfrm>
            <a:off x="263525" y="5503151"/>
            <a:ext cx="8581004" cy="584776"/>
          </a:xfrm>
          <a:prstGeom prst="rect">
            <a:avLst/>
          </a:prstGeom>
        </p:spPr>
        <p:txBody>
          <a:bodyPr wrap="square">
            <a:spAutoFit/>
          </a:bodyPr>
          <a:lstStyle/>
          <a:p>
            <a:r>
              <a:rPr kumimoji="1" lang="en-US" altLang="zh-CN" sz="3200" b="1" i="1" dirty="0">
                <a:solidFill>
                  <a:srgbClr val="FF0000"/>
                </a:solidFill>
              </a:rPr>
              <a:t>--Cross-layer C</a:t>
            </a:r>
            <a:r>
              <a:rPr kumimoji="1" lang="en-US" altLang="zh-CN" sz="3200" b="1" i="1" dirty="0" smtClean="0">
                <a:solidFill>
                  <a:srgbClr val="FF0000"/>
                </a:solidFill>
              </a:rPr>
              <a:t>ooperative Vertical partitioning</a:t>
            </a:r>
          </a:p>
        </p:txBody>
      </p:sp>
    </p:spTree>
    <p:extLst>
      <p:ext uri="{BB962C8B-B14F-4D97-AF65-F5344CB8AC3E}">
        <p14:creationId xmlns:p14="http://schemas.microsoft.com/office/powerpoint/2010/main" val="27061271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smtClean="0"/>
              <a:t>The Performance Gains on Vertical Partitioning</a:t>
            </a:r>
            <a:endParaRPr kumimoji="1" lang="zh-CN" altLang="en-US" dirty="0"/>
          </a:p>
        </p:txBody>
      </p:sp>
      <p:pic>
        <p:nvPicPr>
          <p:cNvPr id="4" name="图片 3" descr="未命名.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689" y="1701517"/>
            <a:ext cx="6563962" cy="2817862"/>
          </a:xfrm>
          <a:prstGeom prst="rect">
            <a:avLst/>
          </a:prstGeom>
        </p:spPr>
      </p:pic>
      <p:pic>
        <p:nvPicPr>
          <p:cNvPr id="5" name="图片 4" descr="未命名.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74" y="4808799"/>
            <a:ext cx="5358956" cy="1699186"/>
          </a:xfrm>
          <a:prstGeom prst="rect">
            <a:avLst/>
          </a:prstGeom>
        </p:spPr>
      </p:pic>
      <p:pic>
        <p:nvPicPr>
          <p:cNvPr id="6" name="图片 5" descr="未命名.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8159" y="4808799"/>
            <a:ext cx="4865841" cy="1602670"/>
          </a:xfrm>
          <a:prstGeom prst="rect">
            <a:avLst/>
          </a:prstGeom>
        </p:spPr>
      </p:pic>
      <p:sp>
        <p:nvSpPr>
          <p:cNvPr id="3" name="左箭头 2"/>
          <p:cNvSpPr/>
          <p:nvPr/>
        </p:nvSpPr>
        <p:spPr>
          <a:xfrm>
            <a:off x="7312004" y="1927411"/>
            <a:ext cx="687294" cy="224118"/>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9071384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4234" y="-116176"/>
            <a:ext cx="8229600" cy="1143000"/>
          </a:xfrm>
        </p:spPr>
        <p:txBody>
          <a:bodyPr>
            <a:normAutofit/>
          </a:bodyPr>
          <a:lstStyle/>
          <a:p>
            <a:r>
              <a:rPr kumimoji="1" lang="en-US" altLang="zh-CN" dirty="0" smtClean="0"/>
              <a:t>They are in the quadrant ONE</a:t>
            </a:r>
            <a:endParaRPr kumimoji="1" lang="zh-CN" altLang="en-US" dirty="0"/>
          </a:p>
        </p:txBody>
      </p:sp>
      <p:pic>
        <p:nvPicPr>
          <p:cNvPr id="4" name="图片 3" descr="未命名.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1214" y="832717"/>
            <a:ext cx="6468273" cy="5294003"/>
          </a:xfrm>
          <a:prstGeom prst="rect">
            <a:avLst/>
          </a:prstGeom>
        </p:spPr>
      </p:pic>
      <p:sp>
        <p:nvSpPr>
          <p:cNvPr id="5" name="右箭头 4"/>
          <p:cNvSpPr/>
          <p:nvPr/>
        </p:nvSpPr>
        <p:spPr>
          <a:xfrm rot="19289084">
            <a:off x="6700127" y="1414942"/>
            <a:ext cx="675499" cy="41434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
        <p:nvSpPr>
          <p:cNvPr id="6" name="矩形 5"/>
          <p:cNvSpPr/>
          <p:nvPr/>
        </p:nvSpPr>
        <p:spPr>
          <a:xfrm>
            <a:off x="156761" y="6126720"/>
            <a:ext cx="9798559" cy="584776"/>
          </a:xfrm>
          <a:prstGeom prst="rect">
            <a:avLst/>
          </a:prstGeom>
        </p:spPr>
        <p:txBody>
          <a:bodyPr wrap="square">
            <a:spAutoFit/>
          </a:bodyPr>
          <a:lstStyle/>
          <a:p>
            <a:r>
              <a:rPr kumimoji="1" lang="en-US" altLang="zh-CN" sz="3200" dirty="0" smtClean="0">
                <a:solidFill>
                  <a:srgbClr val="FF0000"/>
                </a:solidFill>
              </a:rPr>
              <a:t>How to obtain the workloads’ sensitivity at runtime?</a:t>
            </a:r>
          </a:p>
        </p:txBody>
      </p:sp>
    </p:spTree>
    <p:extLst>
      <p:ext uri="{BB962C8B-B14F-4D97-AF65-F5344CB8AC3E}">
        <p14:creationId xmlns:p14="http://schemas.microsoft.com/office/powerpoint/2010/main" val="13989556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6" presetClass="emph" presetSubtype="0" fill="hold" grpId="1" nodeType="afterEffect">
                                  <p:stCondLst>
                                    <p:cond delay="0"/>
                                  </p:stCondLst>
                                  <p:childTnLst>
                                    <p:animScale>
                                      <p:cBhvr>
                                        <p:cTn id="9" dur="800" fill="hold"/>
                                        <p:tgtEl>
                                          <p:spTgt spid="5"/>
                                        </p:tgtEl>
                                      </p:cBhvr>
                                      <p:by x="150000" y="150000"/>
                                    </p:animScale>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1005" y="2290288"/>
            <a:ext cx="8229600" cy="1143000"/>
          </a:xfrm>
        </p:spPr>
        <p:txBody>
          <a:bodyPr/>
          <a:lstStyle/>
          <a:p>
            <a:r>
              <a:rPr kumimoji="1" lang="en-US" altLang="zh-CN" b="1" dirty="0" smtClean="0"/>
              <a:t>Background</a:t>
            </a:r>
            <a:r>
              <a:rPr kumimoji="1" lang="en-US" altLang="zh-CN" dirty="0" smtClean="0"/>
              <a:t> </a:t>
            </a:r>
            <a:r>
              <a:rPr kumimoji="1" lang="en-US" altLang="zh-CN" dirty="0" smtClean="0">
                <a:latin typeface="Arial"/>
                <a:ea typeface="仿宋"/>
                <a:cs typeface="Arial"/>
              </a:rPr>
              <a:t>&amp;</a:t>
            </a:r>
            <a:r>
              <a:rPr kumimoji="1" lang="en-US" altLang="zh-CN" dirty="0" smtClean="0"/>
              <a:t> </a:t>
            </a:r>
            <a:r>
              <a:rPr kumimoji="1" lang="en-US" altLang="zh-CN" b="1" dirty="0" smtClean="0"/>
              <a:t>Motivation</a:t>
            </a:r>
            <a:endParaRPr kumimoji="1" lang="zh-CN" altLang="en-US" b="1" dirty="0"/>
          </a:p>
        </p:txBody>
      </p:sp>
    </p:spTree>
    <p:extLst>
      <p:ext uri="{BB962C8B-B14F-4D97-AF65-F5344CB8AC3E}">
        <p14:creationId xmlns:p14="http://schemas.microsoft.com/office/powerpoint/2010/main" val="155558061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335482"/>
            <a:ext cx="9144000" cy="1143000"/>
          </a:xfrm>
        </p:spPr>
        <p:txBody>
          <a:bodyPr>
            <a:normAutofit fontScale="90000"/>
          </a:bodyPr>
          <a:lstStyle/>
          <a:p>
            <a:r>
              <a:rPr kumimoji="1" lang="en-US" altLang="zh-CN" b="1" dirty="0" smtClean="0"/>
              <a:t>How to Leverage the Potential Optimization Space?</a:t>
            </a:r>
            <a:r>
              <a:rPr kumimoji="1" lang="en-US" altLang="zh-CN" dirty="0" smtClean="0"/>
              <a:t/>
            </a:r>
            <a:br>
              <a:rPr kumimoji="1" lang="en-US" altLang="zh-CN" dirty="0" smtClean="0"/>
            </a:br>
            <a:r>
              <a:rPr kumimoji="1" lang="en-US" altLang="zh-CN" sz="3600" dirty="0" smtClean="0"/>
              <a:t>-- Combining Application’s Memory Patterns and Hardware Features</a:t>
            </a:r>
            <a:endParaRPr kumimoji="1" lang="zh-CN" altLang="en-US" sz="3600" dirty="0"/>
          </a:p>
        </p:txBody>
      </p:sp>
    </p:spTree>
    <p:extLst>
      <p:ext uri="{BB962C8B-B14F-4D97-AF65-F5344CB8AC3E}">
        <p14:creationId xmlns:p14="http://schemas.microsoft.com/office/powerpoint/2010/main" val="288802622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8176" y="-77450"/>
            <a:ext cx="8229600" cy="1143000"/>
          </a:xfrm>
        </p:spPr>
        <p:txBody>
          <a:bodyPr/>
          <a:lstStyle/>
          <a:p>
            <a:r>
              <a:rPr kumimoji="1" lang="en-US" altLang="zh-CN" dirty="0" smtClean="0"/>
              <a:t>What affects Vertical Partitioning?</a:t>
            </a:r>
            <a:endParaRPr kumimoji="1" lang="zh-CN" altLang="en-US" dirty="0"/>
          </a:p>
        </p:txBody>
      </p:sp>
      <p:sp>
        <p:nvSpPr>
          <p:cNvPr id="3" name="内容占位符 2"/>
          <p:cNvSpPr>
            <a:spLocks noGrp="1"/>
          </p:cNvSpPr>
          <p:nvPr>
            <p:ph idx="1"/>
          </p:nvPr>
        </p:nvSpPr>
        <p:spPr>
          <a:xfrm>
            <a:off x="488176" y="921970"/>
            <a:ext cx="6901232" cy="588595"/>
          </a:xfrm>
        </p:spPr>
        <p:txBody>
          <a:bodyPr/>
          <a:lstStyle/>
          <a:p>
            <a:r>
              <a:rPr kumimoji="1" lang="en-US" altLang="zh-CN" dirty="0" smtClean="0"/>
              <a:t>Cache sensitivity impacts VP</a:t>
            </a:r>
            <a:endParaRPr kumimoji="1" lang="zh-CN" altLang="en-US" dirty="0"/>
          </a:p>
        </p:txBody>
      </p:sp>
      <p:pic>
        <p:nvPicPr>
          <p:cNvPr id="4" name="图片 3" descr="未命名.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826" y="1510186"/>
            <a:ext cx="7016178" cy="4152795"/>
          </a:xfrm>
          <a:prstGeom prst="rect">
            <a:avLst/>
          </a:prstGeom>
        </p:spPr>
      </p:pic>
      <p:sp>
        <p:nvSpPr>
          <p:cNvPr id="10" name="文本框 9"/>
          <p:cNvSpPr txBox="1"/>
          <p:nvPr/>
        </p:nvSpPr>
        <p:spPr>
          <a:xfrm>
            <a:off x="189165" y="5703567"/>
            <a:ext cx="8879051" cy="892552"/>
          </a:xfrm>
          <a:prstGeom prst="rect">
            <a:avLst/>
          </a:prstGeom>
          <a:noFill/>
        </p:spPr>
        <p:txBody>
          <a:bodyPr wrap="square" rtlCol="0">
            <a:spAutoFit/>
          </a:bodyPr>
          <a:lstStyle/>
          <a:p>
            <a:r>
              <a:rPr kumimoji="1" lang="en-US" altLang="zh-CN" sz="2600" dirty="0" smtClean="0">
                <a:solidFill>
                  <a:srgbClr val="FF0000"/>
                </a:solidFill>
              </a:rPr>
              <a:t>LLCH:</a:t>
            </a:r>
            <a:r>
              <a:rPr kumimoji="1" lang="en-US" altLang="zh-CN" sz="2600" dirty="0" smtClean="0"/>
              <a:t> Last Level Cache High Requirement     </a:t>
            </a:r>
            <a:r>
              <a:rPr kumimoji="1" lang="en-US" altLang="zh-CN" sz="2600" dirty="0" smtClean="0">
                <a:solidFill>
                  <a:srgbClr val="FF0000"/>
                </a:solidFill>
              </a:rPr>
              <a:t>LLCT</a:t>
            </a:r>
            <a:r>
              <a:rPr kumimoji="1" lang="en-US" altLang="zh-CN" sz="2600" dirty="0">
                <a:solidFill>
                  <a:srgbClr val="FF0000"/>
                </a:solidFill>
              </a:rPr>
              <a:t>: </a:t>
            </a:r>
            <a:r>
              <a:rPr kumimoji="1" lang="en-US" altLang="zh-CN" sz="2600" dirty="0"/>
              <a:t>LLC </a:t>
            </a:r>
            <a:r>
              <a:rPr kumimoji="1" lang="en-US" altLang="zh-CN" sz="2600" dirty="0" smtClean="0"/>
              <a:t>Thrashing</a:t>
            </a:r>
          </a:p>
          <a:p>
            <a:r>
              <a:rPr kumimoji="1" lang="en-US" altLang="zh-CN" sz="2600" dirty="0" smtClean="0">
                <a:solidFill>
                  <a:srgbClr val="FF0000"/>
                </a:solidFill>
              </a:rPr>
              <a:t>LLCM: </a:t>
            </a:r>
            <a:r>
              <a:rPr kumimoji="1" lang="en-US" altLang="zh-CN" sz="2600" dirty="0" smtClean="0"/>
              <a:t>LLC Middle Requirement    </a:t>
            </a:r>
            <a:r>
              <a:rPr kumimoji="1" lang="en-US" altLang="zh-CN" sz="2600" dirty="0" smtClean="0">
                <a:solidFill>
                  <a:srgbClr val="FF0000"/>
                </a:solidFill>
              </a:rPr>
              <a:t>CCF: </a:t>
            </a:r>
            <a:r>
              <a:rPr kumimoji="1" lang="en-US" altLang="zh-CN" sz="2600" dirty="0" smtClean="0"/>
              <a:t>Core Cache Fitting </a:t>
            </a:r>
            <a:endParaRPr kumimoji="1" lang="zh-CN" altLang="en-US" sz="2600" dirty="0"/>
          </a:p>
        </p:txBody>
      </p:sp>
    </p:spTree>
    <p:extLst>
      <p:ext uri="{BB962C8B-B14F-4D97-AF65-F5344CB8AC3E}">
        <p14:creationId xmlns:p14="http://schemas.microsoft.com/office/powerpoint/2010/main" val="115218498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The Classification of SPECCPU2006</a:t>
            </a:r>
            <a:endParaRPr kumimoji="1" lang="zh-CN" altLang="en-US" dirty="0"/>
          </a:p>
        </p:txBody>
      </p:sp>
      <p:sp>
        <p:nvSpPr>
          <p:cNvPr id="3" name="内容占位符 2"/>
          <p:cNvSpPr>
            <a:spLocks noGrp="1"/>
          </p:cNvSpPr>
          <p:nvPr>
            <p:ph idx="1"/>
          </p:nvPr>
        </p:nvSpPr>
        <p:spPr>
          <a:xfrm>
            <a:off x="457200" y="1417638"/>
            <a:ext cx="8449714" cy="588595"/>
          </a:xfrm>
        </p:spPr>
        <p:txBody>
          <a:bodyPr/>
          <a:lstStyle/>
          <a:p>
            <a:r>
              <a:rPr kumimoji="1" lang="en-US" altLang="zh-CN" dirty="0" smtClean="0"/>
              <a:t>Diverse memory features on Cache and DRAM</a:t>
            </a:r>
            <a:endParaRPr kumimoji="1" lang="zh-CN" altLang="en-US" dirty="0"/>
          </a:p>
        </p:txBody>
      </p:sp>
      <p:pic>
        <p:nvPicPr>
          <p:cNvPr id="5" name="图片 4" descr="未命名.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302" y="2107727"/>
            <a:ext cx="6256814" cy="4456008"/>
          </a:xfrm>
          <a:prstGeom prst="rect">
            <a:avLst/>
          </a:prstGeom>
        </p:spPr>
      </p:pic>
    </p:spTree>
    <p:extLst>
      <p:ext uri="{BB962C8B-B14F-4D97-AF65-F5344CB8AC3E}">
        <p14:creationId xmlns:p14="http://schemas.microsoft.com/office/powerpoint/2010/main" val="134627959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8019" y="274638"/>
            <a:ext cx="8423356" cy="1143000"/>
          </a:xfrm>
        </p:spPr>
        <p:txBody>
          <a:bodyPr>
            <a:normAutofit fontScale="90000"/>
          </a:bodyPr>
          <a:lstStyle/>
          <a:p>
            <a:pPr algn="r"/>
            <a:r>
              <a:rPr kumimoji="1" lang="en-US" altLang="zh-CN" sz="3600" dirty="0" smtClean="0"/>
              <a:t>Data Mining: Classification </a:t>
            </a:r>
            <a:r>
              <a:rPr kumimoji="1" lang="en-US" altLang="zh-CN" sz="3600" dirty="0" smtClean="0">
                <a:sym typeface="Wingdings"/>
              </a:rPr>
              <a:t> Best-Fit Partitioning</a:t>
            </a:r>
            <a:endParaRPr kumimoji="1" lang="zh-CN" altLang="en-US" sz="3600" dirty="0"/>
          </a:p>
        </p:txBody>
      </p:sp>
      <p:sp>
        <p:nvSpPr>
          <p:cNvPr id="5" name="矩形 4"/>
          <p:cNvSpPr/>
          <p:nvPr/>
        </p:nvSpPr>
        <p:spPr>
          <a:xfrm>
            <a:off x="399935" y="4433847"/>
            <a:ext cx="9087708" cy="2031325"/>
          </a:xfrm>
          <a:prstGeom prst="rect">
            <a:avLst/>
          </a:prstGeom>
        </p:spPr>
        <p:txBody>
          <a:bodyPr wrap="square">
            <a:spAutoFit/>
          </a:bodyPr>
          <a:lstStyle/>
          <a:p>
            <a:r>
              <a:rPr lang="en-US" altLang="zh-CN" sz="2800" b="1" dirty="0"/>
              <a:t>Algorithm: </a:t>
            </a:r>
            <a:r>
              <a:rPr lang="en-US" altLang="zh-CN" sz="2800" dirty="0"/>
              <a:t>Using </a:t>
            </a:r>
            <a:r>
              <a:rPr lang="en-US" altLang="zh-CN" sz="2800" dirty="0" smtClean="0"/>
              <a:t>APRIORI algorithm</a:t>
            </a:r>
            <a:r>
              <a:rPr lang="en-US" altLang="zh-CN" sz="2800" b="1" dirty="0" smtClean="0"/>
              <a:t> </a:t>
            </a:r>
            <a:r>
              <a:rPr lang="en-US" altLang="zh-CN" sz="2800" dirty="0"/>
              <a:t>to discover A </a:t>
            </a:r>
            <a:r>
              <a:rPr lang="en-US" altLang="zh-CN" sz="2800" dirty="0">
                <a:sym typeface="Wingdings"/>
              </a:rPr>
              <a:t> </a:t>
            </a:r>
            <a:r>
              <a:rPr lang="en-US" altLang="zh-CN" sz="2800" dirty="0" smtClean="0"/>
              <a:t>B</a:t>
            </a:r>
          </a:p>
          <a:p>
            <a:endParaRPr lang="en-US" altLang="zh-CN" sz="1200" b="1" dirty="0" smtClean="0"/>
          </a:p>
          <a:p>
            <a:r>
              <a:rPr lang="en-US" altLang="zh-CN" sz="2800" b="1" dirty="0" smtClean="0"/>
              <a:t>Modeling</a:t>
            </a:r>
            <a:r>
              <a:rPr lang="zh-CN" altLang="en-US" sz="2800" dirty="0" smtClean="0"/>
              <a:t>：</a:t>
            </a:r>
            <a:r>
              <a:rPr lang="en-US" altLang="zh-CN" sz="2800" dirty="0"/>
              <a:t>{</a:t>
            </a:r>
            <a:r>
              <a:rPr lang="en-US" altLang="zh-CN" sz="2800" dirty="0" smtClean="0"/>
              <a:t>lib</a:t>
            </a:r>
            <a:r>
              <a:rPr lang="en-US" altLang="zh-CN" sz="2800" dirty="0"/>
              <a:t>, </a:t>
            </a:r>
            <a:r>
              <a:rPr lang="en-US" altLang="zh-CN" sz="2800" dirty="0" err="1"/>
              <a:t>mcf</a:t>
            </a:r>
            <a:r>
              <a:rPr lang="en-US" altLang="zh-CN" sz="2800" dirty="0"/>
              <a:t>, </a:t>
            </a:r>
            <a:r>
              <a:rPr lang="en-US" altLang="zh-CN" sz="2800" dirty="0" err="1"/>
              <a:t>bzip</a:t>
            </a:r>
            <a:r>
              <a:rPr lang="en-US" altLang="zh-CN" sz="2800" dirty="0"/>
              <a:t>, </a:t>
            </a:r>
            <a:r>
              <a:rPr lang="en-US" altLang="zh-CN" sz="2800" dirty="0" err="1" smtClean="0"/>
              <a:t>hmmer</a:t>
            </a:r>
            <a:r>
              <a:rPr lang="en-US" altLang="zh-CN" sz="2800" dirty="0" smtClean="0"/>
              <a:t>} </a:t>
            </a:r>
            <a:r>
              <a:rPr lang="zh-CN" altLang="en-US" sz="2800" dirty="0" smtClean="0">
                <a:sym typeface="Wingdings"/>
              </a:rPr>
              <a:t></a:t>
            </a:r>
            <a:endParaRPr lang="en-US" altLang="zh-CN" sz="2800" dirty="0" smtClean="0">
              <a:sym typeface="Wingdings"/>
            </a:endParaRPr>
          </a:p>
          <a:p>
            <a:r>
              <a:rPr lang="en-US" altLang="zh-CN" sz="2800" dirty="0"/>
              <a:t> </a:t>
            </a:r>
            <a:r>
              <a:rPr lang="en-US" altLang="zh-CN" sz="2800" dirty="0" smtClean="0"/>
              <a:t>{&lt;</a:t>
            </a:r>
            <a:r>
              <a:rPr lang="en-US" altLang="zh-CN" sz="2800" dirty="0"/>
              <a:t>lib, LLCT&gt;, &lt;</a:t>
            </a:r>
            <a:r>
              <a:rPr lang="en-US" altLang="zh-CN" sz="2800" dirty="0" err="1"/>
              <a:t>mcf</a:t>
            </a:r>
            <a:r>
              <a:rPr lang="en-US" altLang="zh-CN" sz="2800" dirty="0"/>
              <a:t>, LLCH&gt;, &lt;</a:t>
            </a:r>
            <a:r>
              <a:rPr lang="en-US" altLang="zh-CN" sz="2800" dirty="0" err="1"/>
              <a:t>bzip</a:t>
            </a:r>
            <a:r>
              <a:rPr lang="en-US" altLang="zh-CN" sz="2800" dirty="0"/>
              <a:t>, LLCM&gt;, &lt;</a:t>
            </a:r>
            <a:r>
              <a:rPr lang="en-US" altLang="zh-CN" sz="2800" dirty="0" err="1"/>
              <a:t>hmmer</a:t>
            </a:r>
            <a:r>
              <a:rPr lang="en-US" altLang="zh-CN" sz="2800" dirty="0"/>
              <a:t>, CCF</a:t>
            </a:r>
            <a:r>
              <a:rPr lang="en-US" altLang="zh-CN" sz="2800" dirty="0" smtClean="0"/>
              <a:t>&gt;</a:t>
            </a:r>
            <a:r>
              <a:rPr lang="en-US" altLang="zh-CN" sz="2800" dirty="0"/>
              <a:t>}</a:t>
            </a:r>
            <a:endParaRPr lang="en-US" altLang="zh-CN" sz="2800" dirty="0" smtClean="0"/>
          </a:p>
          <a:p>
            <a:r>
              <a:rPr lang="en-US" altLang="zh-CN" sz="2800" dirty="0" smtClean="0"/>
              <a:t>  </a:t>
            </a:r>
            <a:r>
              <a:rPr lang="en-US" altLang="zh-CN" sz="2800" dirty="0" smtClean="0">
                <a:sym typeface="Wingdings"/>
              </a:rPr>
              <a:t> </a:t>
            </a:r>
            <a:r>
              <a:rPr lang="en-US" altLang="zh-CN" sz="2800" dirty="0" smtClean="0"/>
              <a:t>&lt;</a:t>
            </a:r>
            <a:r>
              <a:rPr lang="en-US" altLang="zh-CN" sz="2800" dirty="0"/>
              <a:t>cache-only, x%&gt;, &lt;bank-only, y%&gt;, &lt;</a:t>
            </a:r>
            <a:r>
              <a:rPr lang="en-US" altLang="zh-CN" sz="2800" dirty="0" smtClean="0"/>
              <a:t>A/B/C-</a:t>
            </a:r>
            <a:r>
              <a:rPr lang="en-US" altLang="zh-CN" sz="2800" dirty="0"/>
              <a:t>VP, z%</a:t>
            </a:r>
            <a:r>
              <a:rPr lang="en-US" altLang="zh-CN" sz="2800" dirty="0" smtClean="0"/>
              <a:t>&gt;</a:t>
            </a:r>
            <a:r>
              <a:rPr lang="zh-CN" altLang="zh-CN" sz="2800" dirty="0" smtClean="0"/>
              <a:t> </a:t>
            </a:r>
            <a:endParaRPr lang="en-US" altLang="zh-CN" sz="2800" dirty="0"/>
          </a:p>
        </p:txBody>
      </p:sp>
      <p:pic>
        <p:nvPicPr>
          <p:cNvPr id="11" name="图片 10" descr="无标题.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68" y="1412725"/>
            <a:ext cx="8771375" cy="2822305"/>
          </a:xfrm>
          <a:prstGeom prst="rect">
            <a:avLst/>
          </a:prstGeom>
        </p:spPr>
      </p:pic>
      <p:cxnSp>
        <p:nvCxnSpPr>
          <p:cNvPr id="13" name="直线连接符 12"/>
          <p:cNvCxnSpPr/>
          <p:nvPr/>
        </p:nvCxnSpPr>
        <p:spPr>
          <a:xfrm>
            <a:off x="2725216" y="1208185"/>
            <a:ext cx="594832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85497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2928" y="184992"/>
            <a:ext cx="8686800" cy="1143000"/>
          </a:xfrm>
        </p:spPr>
        <p:txBody>
          <a:bodyPr>
            <a:normAutofit fontScale="90000"/>
          </a:bodyPr>
          <a:lstStyle/>
          <a:p>
            <a:pPr>
              <a:lnSpc>
                <a:spcPts val="3600"/>
              </a:lnSpc>
            </a:pPr>
            <a:r>
              <a:rPr kumimoji="1" lang="en-US" altLang="zh-CN" dirty="0" smtClean="0"/>
              <a:t> Handling Multiplicity by Multi-policy</a:t>
            </a:r>
            <a:br>
              <a:rPr kumimoji="1" lang="en-US" altLang="zh-CN" dirty="0" smtClean="0"/>
            </a:br>
            <a:r>
              <a:rPr kumimoji="1" lang="en-US" altLang="zh-CN" dirty="0" smtClean="0"/>
              <a:t>                        </a:t>
            </a:r>
            <a:r>
              <a:rPr kumimoji="1" lang="en-US" altLang="zh-CN" sz="4000" dirty="0" smtClean="0"/>
              <a:t>       </a:t>
            </a:r>
            <a:r>
              <a:rPr kumimoji="1" lang="en-US" altLang="zh-CN" sz="3300" dirty="0" smtClean="0"/>
              <a:t>-- Memory Policy Decision Tree </a:t>
            </a:r>
            <a:endParaRPr kumimoji="1" lang="zh-CN" altLang="en-US" sz="3300" dirty="0"/>
          </a:p>
        </p:txBody>
      </p:sp>
      <p:pic>
        <p:nvPicPr>
          <p:cNvPr id="4" name="图片 3" descr="Macintosh HD:Users:liulei:Desktop:未命名.tif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9410" y="1477402"/>
            <a:ext cx="6902824" cy="4525525"/>
          </a:xfrm>
          <a:prstGeom prst="rect">
            <a:avLst/>
          </a:prstGeom>
          <a:noFill/>
          <a:ln>
            <a:noFill/>
          </a:ln>
        </p:spPr>
      </p:pic>
      <p:sp>
        <p:nvSpPr>
          <p:cNvPr id="5" name="矩形 4"/>
          <p:cNvSpPr/>
          <p:nvPr/>
        </p:nvSpPr>
        <p:spPr>
          <a:xfrm>
            <a:off x="896468" y="6124694"/>
            <a:ext cx="8755529" cy="584776"/>
          </a:xfrm>
          <a:prstGeom prst="rect">
            <a:avLst/>
          </a:prstGeom>
        </p:spPr>
        <p:txBody>
          <a:bodyPr wrap="square">
            <a:spAutoFit/>
          </a:bodyPr>
          <a:lstStyle/>
          <a:p>
            <a:r>
              <a:rPr lang="en-US" altLang="zh-CN" sz="3200" b="1" dirty="0" smtClean="0"/>
              <a:t>Who is “stronger”</a:t>
            </a:r>
            <a:r>
              <a:rPr lang="zh-CN" altLang="zh-CN" sz="3200" b="1" dirty="0" smtClean="0"/>
              <a:t>：</a:t>
            </a:r>
            <a:r>
              <a:rPr lang="en-US" altLang="zh-CN" sz="3200" b="1" dirty="0" smtClean="0"/>
              <a:t>LLCT </a:t>
            </a:r>
            <a:r>
              <a:rPr lang="en-US" altLang="zh-CN" sz="3200" b="1" dirty="0"/>
              <a:t>&gt; LLCH &gt; LLCM &gt; CCF</a:t>
            </a:r>
            <a:r>
              <a:rPr lang="zh-CN" altLang="zh-CN" sz="3200" dirty="0"/>
              <a:t> </a:t>
            </a:r>
            <a:endParaRPr lang="zh-CN" altLang="en-US" sz="3200" dirty="0"/>
          </a:p>
        </p:txBody>
      </p:sp>
      <p:cxnSp>
        <p:nvCxnSpPr>
          <p:cNvPr id="7" name="直线箭头连接符 6"/>
          <p:cNvCxnSpPr/>
          <p:nvPr/>
        </p:nvCxnSpPr>
        <p:spPr>
          <a:xfrm flipV="1">
            <a:off x="2281754" y="2792504"/>
            <a:ext cx="504373" cy="9008"/>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直线箭头连接符 7"/>
          <p:cNvCxnSpPr/>
          <p:nvPr/>
        </p:nvCxnSpPr>
        <p:spPr>
          <a:xfrm flipH="1">
            <a:off x="4779010" y="3717960"/>
            <a:ext cx="424018"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直线箭头连接符 9"/>
          <p:cNvCxnSpPr/>
          <p:nvPr/>
        </p:nvCxnSpPr>
        <p:spPr>
          <a:xfrm flipV="1">
            <a:off x="2266813" y="4657673"/>
            <a:ext cx="548486" cy="9008"/>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矩形 8"/>
          <p:cNvSpPr/>
          <p:nvPr/>
        </p:nvSpPr>
        <p:spPr>
          <a:xfrm>
            <a:off x="5391840" y="2446028"/>
            <a:ext cx="2899418" cy="1472828"/>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
        <p:nvSpPr>
          <p:cNvPr id="11" name="矩形 10"/>
          <p:cNvSpPr/>
          <p:nvPr/>
        </p:nvSpPr>
        <p:spPr>
          <a:xfrm>
            <a:off x="1392624" y="3248837"/>
            <a:ext cx="1363621" cy="938245"/>
          </a:xfrm>
          <a:prstGeom prst="rect">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
        <p:nvSpPr>
          <p:cNvPr id="12" name="矩形 11"/>
          <p:cNvSpPr/>
          <p:nvPr/>
        </p:nvSpPr>
        <p:spPr>
          <a:xfrm>
            <a:off x="5407612" y="4302038"/>
            <a:ext cx="2883646" cy="1568503"/>
          </a:xfrm>
          <a:prstGeom prst="rect">
            <a:avLst/>
          </a:prstGeom>
          <a:noFill/>
          <a:ln w="38100" cmpd="sng">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cxnSp>
        <p:nvCxnSpPr>
          <p:cNvPr id="13" name="直线箭头连接符 12"/>
          <p:cNvCxnSpPr/>
          <p:nvPr/>
        </p:nvCxnSpPr>
        <p:spPr>
          <a:xfrm flipV="1">
            <a:off x="844138" y="2407322"/>
            <a:ext cx="548486" cy="9008"/>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89920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dissolv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40660" y="135104"/>
            <a:ext cx="11131144" cy="1143000"/>
          </a:xfrm>
        </p:spPr>
        <p:txBody>
          <a:bodyPr>
            <a:normAutofit fontScale="90000"/>
          </a:bodyPr>
          <a:lstStyle/>
          <a:p>
            <a:r>
              <a:rPr kumimoji="1" lang="en-US" altLang="zh-CN" dirty="0" smtClean="0"/>
              <a:t>Supporting Partitioning and Coalescing</a:t>
            </a:r>
            <a:br>
              <a:rPr kumimoji="1" lang="en-US" altLang="zh-CN" dirty="0" smtClean="0"/>
            </a:br>
            <a:r>
              <a:rPr kumimoji="1" lang="en-US" altLang="zh-CN" dirty="0" smtClean="0"/>
              <a:t>               </a:t>
            </a:r>
            <a:r>
              <a:rPr kumimoji="1" lang="en-US" altLang="zh-CN" sz="3800" dirty="0" smtClean="0"/>
              <a:t>-- Real Case: “Curve</a:t>
            </a:r>
            <a:r>
              <a:rPr kumimoji="1" lang="en-US" altLang="zh-CN" sz="3800" dirty="0"/>
              <a:t>-</a:t>
            </a:r>
            <a:r>
              <a:rPr kumimoji="1" lang="en-US" altLang="zh-CN" sz="3800" dirty="0" smtClean="0"/>
              <a:t>Vertical” </a:t>
            </a:r>
            <a:r>
              <a:rPr kumimoji="1" lang="en-US" altLang="zh-CN" sz="3800" dirty="0"/>
              <a:t>Partitioning</a:t>
            </a:r>
            <a:endParaRPr kumimoji="1" lang="zh-CN" altLang="en-US" sz="3800" dirty="0"/>
          </a:p>
        </p:txBody>
      </p:sp>
      <p:graphicFrame>
        <p:nvGraphicFramePr>
          <p:cNvPr id="8" name="对象 7"/>
          <p:cNvGraphicFramePr>
            <a:graphicFrameLocks noChangeAspect="1"/>
          </p:cNvGraphicFramePr>
          <p:nvPr>
            <p:extLst>
              <p:ext uri="{D42A27DB-BD31-4B8C-83A1-F6EECF244321}">
                <p14:modId xmlns:p14="http://schemas.microsoft.com/office/powerpoint/2010/main" val="4198079567"/>
              </p:ext>
            </p:extLst>
          </p:nvPr>
        </p:nvGraphicFramePr>
        <p:xfrm>
          <a:off x="117834" y="1970690"/>
          <a:ext cx="8514115" cy="3337034"/>
        </p:xfrm>
        <a:graphic>
          <a:graphicData uri="http://schemas.openxmlformats.org/presentationml/2006/ole">
            <mc:AlternateContent xmlns:mc="http://schemas.openxmlformats.org/markup-compatibility/2006">
              <mc:Choice xmlns:v="urn:schemas-microsoft-com:vml" Requires="v">
                <p:oleObj spid="_x0000_s2325" name="文档" r:id="rId4" imgW="6934200" imgH="2717800" progId="Word.Document.12">
                  <p:embed/>
                </p:oleObj>
              </mc:Choice>
              <mc:Fallback>
                <p:oleObj name="文档" r:id="rId4" imgW="6934200" imgH="2717800" progId="Word.Document.12">
                  <p:embed/>
                  <p:pic>
                    <p:nvPicPr>
                      <p:cNvPr id="0" name=""/>
                      <p:cNvPicPr/>
                      <p:nvPr/>
                    </p:nvPicPr>
                    <p:blipFill>
                      <a:blip r:embed="rId5"/>
                      <a:stretch>
                        <a:fillRect/>
                      </a:stretch>
                    </p:blipFill>
                    <p:spPr>
                      <a:xfrm>
                        <a:off x="117834" y="1970690"/>
                        <a:ext cx="8514115" cy="3337034"/>
                      </a:xfrm>
                      <a:prstGeom prst="rect">
                        <a:avLst/>
                      </a:prstGeom>
                    </p:spPr>
                  </p:pic>
                </p:oleObj>
              </mc:Fallback>
            </mc:AlternateContent>
          </a:graphicData>
        </a:graphic>
      </p:graphicFrame>
      <p:cxnSp>
        <p:nvCxnSpPr>
          <p:cNvPr id="21" name="直线箭头连接符 20"/>
          <p:cNvCxnSpPr/>
          <p:nvPr/>
        </p:nvCxnSpPr>
        <p:spPr>
          <a:xfrm>
            <a:off x="2690185" y="2110828"/>
            <a:ext cx="148897" cy="630620"/>
          </a:xfrm>
          <a:prstGeom prst="straightConnector1">
            <a:avLst/>
          </a:prstGeom>
          <a:ln>
            <a:solidFill>
              <a:schemeClr val="tx2">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3" name="直线箭头连接符 22"/>
          <p:cNvCxnSpPr/>
          <p:nvPr/>
        </p:nvCxnSpPr>
        <p:spPr>
          <a:xfrm flipH="1">
            <a:off x="2917034" y="2110828"/>
            <a:ext cx="184806" cy="630620"/>
          </a:xfrm>
          <a:prstGeom prst="straightConnector1">
            <a:avLst/>
          </a:prstGeom>
          <a:ln>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27" name="文本框 26"/>
          <p:cNvSpPr txBox="1"/>
          <p:nvPr/>
        </p:nvSpPr>
        <p:spPr>
          <a:xfrm>
            <a:off x="1606179" y="1452673"/>
            <a:ext cx="2513725" cy="646331"/>
          </a:xfrm>
          <a:prstGeom prst="rect">
            <a:avLst/>
          </a:prstGeom>
          <a:noFill/>
        </p:spPr>
        <p:txBody>
          <a:bodyPr wrap="square" rtlCol="0">
            <a:spAutoFit/>
          </a:bodyPr>
          <a:lstStyle/>
          <a:p>
            <a:r>
              <a:rPr kumimoji="1" lang="en-US" altLang="zh-CN" dirty="0" smtClean="0"/>
              <a:t>2xLLCT (e.g. 462.Lib, causing cache thrashing)</a:t>
            </a:r>
            <a:endParaRPr kumimoji="1" lang="zh-CN" altLang="en-US" dirty="0"/>
          </a:p>
        </p:txBody>
      </p:sp>
      <p:sp>
        <p:nvSpPr>
          <p:cNvPr id="28" name="矩形 27"/>
          <p:cNvSpPr/>
          <p:nvPr/>
        </p:nvSpPr>
        <p:spPr>
          <a:xfrm>
            <a:off x="290603" y="3276004"/>
            <a:ext cx="1835809" cy="679669"/>
          </a:xfrm>
          <a:prstGeom prst="rect">
            <a:avLst/>
          </a:prstGeom>
          <a:noFill/>
          <a:ln w="38100" cmpd="sng">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
        <p:nvSpPr>
          <p:cNvPr id="29" name="矩形 28"/>
          <p:cNvSpPr/>
          <p:nvPr/>
        </p:nvSpPr>
        <p:spPr>
          <a:xfrm>
            <a:off x="290603" y="4199163"/>
            <a:ext cx="1835809" cy="679669"/>
          </a:xfrm>
          <a:prstGeom prst="rect">
            <a:avLst/>
          </a:prstGeom>
          <a:noFill/>
          <a:ln w="38100" cmpd="sng">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
        <p:nvSpPr>
          <p:cNvPr id="30" name="左大括号 29"/>
          <p:cNvSpPr/>
          <p:nvPr/>
        </p:nvSpPr>
        <p:spPr>
          <a:xfrm rot="5400000">
            <a:off x="4414759" y="1084808"/>
            <a:ext cx="218965" cy="239986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zh-CN" altLang="en-US"/>
          </a:p>
        </p:txBody>
      </p:sp>
      <p:cxnSp>
        <p:nvCxnSpPr>
          <p:cNvPr id="31" name="直线箭头连接符 30"/>
          <p:cNvCxnSpPr/>
          <p:nvPr/>
        </p:nvCxnSpPr>
        <p:spPr>
          <a:xfrm>
            <a:off x="4328049" y="1865587"/>
            <a:ext cx="78827" cy="27414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4" name="直线箭头连接符 33"/>
          <p:cNvCxnSpPr/>
          <p:nvPr/>
        </p:nvCxnSpPr>
        <p:spPr>
          <a:xfrm>
            <a:off x="4524242" y="1839311"/>
            <a:ext cx="0" cy="28597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36" name="直线箭头连接符 35"/>
          <p:cNvCxnSpPr/>
          <p:nvPr/>
        </p:nvCxnSpPr>
        <p:spPr>
          <a:xfrm flipH="1">
            <a:off x="4744072" y="1979451"/>
            <a:ext cx="238250" cy="1953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直线箭头连接符 38"/>
          <p:cNvCxnSpPr/>
          <p:nvPr/>
        </p:nvCxnSpPr>
        <p:spPr>
          <a:xfrm flipH="1">
            <a:off x="4605687" y="1883104"/>
            <a:ext cx="138385" cy="285970"/>
          </a:xfrm>
          <a:prstGeom prst="straightConnector1">
            <a:avLst/>
          </a:prstGeom>
          <a:ln>
            <a:solidFill>
              <a:schemeClr val="accent4">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45" name="矩形 44"/>
          <p:cNvSpPr/>
          <p:nvPr/>
        </p:nvSpPr>
        <p:spPr>
          <a:xfrm>
            <a:off x="2385667" y="3274252"/>
            <a:ext cx="844332" cy="679669"/>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
        <p:nvSpPr>
          <p:cNvPr id="46" name="矩形 45"/>
          <p:cNvSpPr/>
          <p:nvPr/>
        </p:nvSpPr>
        <p:spPr>
          <a:xfrm>
            <a:off x="4477227" y="3274252"/>
            <a:ext cx="844332" cy="679669"/>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
        <p:nvSpPr>
          <p:cNvPr id="47" name="矩形 46"/>
          <p:cNvSpPr/>
          <p:nvPr/>
        </p:nvSpPr>
        <p:spPr>
          <a:xfrm>
            <a:off x="6567033" y="3272500"/>
            <a:ext cx="844332" cy="679669"/>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
        <p:nvSpPr>
          <p:cNvPr id="48" name="矩形 47"/>
          <p:cNvSpPr/>
          <p:nvPr/>
        </p:nvSpPr>
        <p:spPr>
          <a:xfrm>
            <a:off x="3347590" y="3271104"/>
            <a:ext cx="844332" cy="679669"/>
          </a:xfrm>
          <a:prstGeom prst="rect">
            <a:avLst/>
          </a:prstGeom>
          <a:noFill/>
          <a:ln w="3810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
        <p:nvSpPr>
          <p:cNvPr id="49" name="矩形 48"/>
          <p:cNvSpPr/>
          <p:nvPr/>
        </p:nvSpPr>
        <p:spPr>
          <a:xfrm>
            <a:off x="5444828" y="3276544"/>
            <a:ext cx="844332" cy="679669"/>
          </a:xfrm>
          <a:prstGeom prst="rect">
            <a:avLst/>
          </a:prstGeom>
          <a:noFill/>
          <a:ln w="3810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
        <p:nvSpPr>
          <p:cNvPr id="50" name="矩形 49"/>
          <p:cNvSpPr/>
          <p:nvPr/>
        </p:nvSpPr>
        <p:spPr>
          <a:xfrm>
            <a:off x="7515765" y="3272500"/>
            <a:ext cx="844332" cy="679669"/>
          </a:xfrm>
          <a:prstGeom prst="rect">
            <a:avLst/>
          </a:prstGeom>
          <a:noFill/>
          <a:ln w="3810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
        <p:nvSpPr>
          <p:cNvPr id="51" name="矩形 50"/>
          <p:cNvSpPr/>
          <p:nvPr/>
        </p:nvSpPr>
        <p:spPr>
          <a:xfrm>
            <a:off x="2385667" y="4199163"/>
            <a:ext cx="844332" cy="679669"/>
          </a:xfrm>
          <a:prstGeom prst="rect">
            <a:avLst/>
          </a:prstGeom>
          <a:noFill/>
          <a:ln w="38100" cmpd="sng">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
        <p:nvSpPr>
          <p:cNvPr id="52" name="矩形 51"/>
          <p:cNvSpPr/>
          <p:nvPr/>
        </p:nvSpPr>
        <p:spPr>
          <a:xfrm>
            <a:off x="4477227" y="4199163"/>
            <a:ext cx="844332" cy="679669"/>
          </a:xfrm>
          <a:prstGeom prst="rect">
            <a:avLst/>
          </a:prstGeom>
          <a:noFill/>
          <a:ln w="38100" cmpd="sng">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
        <p:nvSpPr>
          <p:cNvPr id="53" name="矩形 52"/>
          <p:cNvSpPr/>
          <p:nvPr/>
        </p:nvSpPr>
        <p:spPr>
          <a:xfrm>
            <a:off x="6567033" y="4200059"/>
            <a:ext cx="844332" cy="679669"/>
          </a:xfrm>
          <a:prstGeom prst="rect">
            <a:avLst/>
          </a:prstGeom>
          <a:noFill/>
          <a:ln w="38100" cmpd="sng">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
        <p:nvSpPr>
          <p:cNvPr id="54" name="矩形 53"/>
          <p:cNvSpPr/>
          <p:nvPr/>
        </p:nvSpPr>
        <p:spPr>
          <a:xfrm>
            <a:off x="3338646" y="4200955"/>
            <a:ext cx="844332" cy="679669"/>
          </a:xfrm>
          <a:prstGeom prst="rect">
            <a:avLst/>
          </a:prstGeom>
          <a:noFill/>
          <a:ln w="38100" cmpd="sng">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
        <p:nvSpPr>
          <p:cNvPr id="55" name="矩形 54"/>
          <p:cNvSpPr/>
          <p:nvPr/>
        </p:nvSpPr>
        <p:spPr>
          <a:xfrm>
            <a:off x="5444828" y="4200955"/>
            <a:ext cx="844332" cy="679669"/>
          </a:xfrm>
          <a:prstGeom prst="rect">
            <a:avLst/>
          </a:prstGeom>
          <a:noFill/>
          <a:ln w="38100" cmpd="sng">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
        <p:nvSpPr>
          <p:cNvPr id="56" name="矩形 55"/>
          <p:cNvSpPr/>
          <p:nvPr/>
        </p:nvSpPr>
        <p:spPr>
          <a:xfrm>
            <a:off x="7515765" y="4200955"/>
            <a:ext cx="844332" cy="679669"/>
          </a:xfrm>
          <a:prstGeom prst="rect">
            <a:avLst/>
          </a:prstGeom>
          <a:noFill/>
          <a:ln w="38100" cmpd="sng">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
        <p:nvSpPr>
          <p:cNvPr id="57" name="文本框 56"/>
          <p:cNvSpPr txBox="1"/>
          <p:nvPr/>
        </p:nvSpPr>
        <p:spPr>
          <a:xfrm>
            <a:off x="4096082" y="1503544"/>
            <a:ext cx="3715180" cy="369332"/>
          </a:xfrm>
          <a:prstGeom prst="rect">
            <a:avLst/>
          </a:prstGeom>
          <a:noFill/>
        </p:spPr>
        <p:txBody>
          <a:bodyPr wrap="square" rtlCol="0">
            <a:spAutoFit/>
          </a:bodyPr>
          <a:lstStyle/>
          <a:p>
            <a:r>
              <a:rPr kumimoji="1" lang="en-US" altLang="zh-CN" dirty="0" smtClean="0"/>
              <a:t>4xLLCH or LLCM (e.g. </a:t>
            </a:r>
            <a:r>
              <a:rPr kumimoji="1" lang="en-US" altLang="zh-CN" dirty="0" err="1" smtClean="0"/>
              <a:t>mcf</a:t>
            </a:r>
            <a:r>
              <a:rPr kumimoji="1" lang="en-US" altLang="zh-CN" dirty="0" smtClean="0"/>
              <a:t>, </a:t>
            </a:r>
            <a:r>
              <a:rPr kumimoji="1" lang="en-US" altLang="zh-CN" dirty="0" err="1" smtClean="0"/>
              <a:t>astar</a:t>
            </a:r>
            <a:r>
              <a:rPr kumimoji="1" lang="en-US" altLang="zh-CN" dirty="0" smtClean="0"/>
              <a:t>.)</a:t>
            </a:r>
            <a:endParaRPr kumimoji="1" lang="zh-CN" altLang="en-US" dirty="0"/>
          </a:p>
        </p:txBody>
      </p:sp>
      <p:sp>
        <p:nvSpPr>
          <p:cNvPr id="58" name="文本框 57"/>
          <p:cNvSpPr txBox="1"/>
          <p:nvPr/>
        </p:nvSpPr>
        <p:spPr>
          <a:xfrm>
            <a:off x="124355" y="5463910"/>
            <a:ext cx="9089713" cy="646331"/>
          </a:xfrm>
          <a:prstGeom prst="rect">
            <a:avLst/>
          </a:prstGeom>
          <a:noFill/>
        </p:spPr>
        <p:txBody>
          <a:bodyPr wrap="square" rtlCol="0">
            <a:spAutoFit/>
          </a:bodyPr>
          <a:lstStyle/>
          <a:p>
            <a:r>
              <a:rPr kumimoji="1" lang="en-US" altLang="zh-CN" b="1" dirty="0" smtClean="0"/>
              <a:t>*Principle1*: To isolate LLCT applications since it will interfere other application seriously.</a:t>
            </a:r>
          </a:p>
          <a:p>
            <a:r>
              <a:rPr kumimoji="1" lang="en-US" altLang="zh-CN" b="1" dirty="0" smtClean="0"/>
              <a:t>*Principle2*: The number of DRAM Banks one application will use is limited.    </a:t>
            </a:r>
            <a:endParaRPr kumimoji="1" lang="zh-CN" altLang="en-US" b="1" dirty="0"/>
          </a:p>
        </p:txBody>
      </p:sp>
      <p:sp>
        <p:nvSpPr>
          <p:cNvPr id="59" name="上箭头 58"/>
          <p:cNvSpPr/>
          <p:nvPr/>
        </p:nvSpPr>
        <p:spPr>
          <a:xfrm>
            <a:off x="8639804" y="2303517"/>
            <a:ext cx="317446" cy="437931"/>
          </a:xfrm>
          <a:prstGeom prst="upArrow">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0" name="上箭头 59"/>
          <p:cNvSpPr/>
          <p:nvPr/>
        </p:nvSpPr>
        <p:spPr>
          <a:xfrm>
            <a:off x="8647877" y="3743789"/>
            <a:ext cx="317446" cy="437931"/>
          </a:xfrm>
          <a:prstGeom prst="upArrow">
            <a:avLst/>
          </a:prstGeom>
          <a:solidFill>
            <a:schemeClr val="accent3">
              <a:lumMod val="75000"/>
            </a:schemeClr>
          </a:solidFill>
          <a:ln>
            <a:solidFill>
              <a:srgbClr val="779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 name="文本框 2"/>
          <p:cNvSpPr txBox="1"/>
          <p:nvPr/>
        </p:nvSpPr>
        <p:spPr>
          <a:xfrm>
            <a:off x="254444" y="6110241"/>
            <a:ext cx="8787745" cy="646331"/>
          </a:xfrm>
          <a:prstGeom prst="rect">
            <a:avLst/>
          </a:prstGeom>
          <a:noFill/>
        </p:spPr>
        <p:txBody>
          <a:bodyPr wrap="square" rtlCol="0">
            <a:spAutoFit/>
          </a:bodyPr>
          <a:lstStyle/>
          <a:p>
            <a:r>
              <a:rPr kumimoji="1" lang="en-US" altLang="zh-CN" b="1" dirty="0" smtClean="0">
                <a:solidFill>
                  <a:srgbClr val="FF0000"/>
                </a:solidFill>
              </a:rPr>
              <a:t>15~20% performance benefits, outperforming Cache-/Bank-only “Horizontal” partitioning     </a:t>
            </a:r>
          </a:p>
          <a:p>
            <a:r>
              <a:rPr kumimoji="1" lang="en-US" altLang="zh-CN" b="1" dirty="0">
                <a:solidFill>
                  <a:srgbClr val="FF0000"/>
                </a:solidFill>
              </a:rPr>
              <a:t> </a:t>
            </a:r>
            <a:r>
              <a:rPr kumimoji="1" lang="en-US" altLang="zh-CN" b="1" dirty="0" smtClean="0">
                <a:solidFill>
                  <a:srgbClr val="FF0000"/>
                </a:solidFill>
              </a:rPr>
              <a:t>                                                     </a:t>
            </a:r>
            <a:r>
              <a:rPr kumimoji="1" lang="en-US" altLang="zh-CN" dirty="0" smtClean="0">
                <a:solidFill>
                  <a:srgbClr val="FF0000"/>
                </a:solidFill>
              </a:rPr>
              <a:t>IEEE Trans. </a:t>
            </a:r>
            <a:r>
              <a:rPr kumimoji="1" lang="en-US" altLang="zh-CN" dirty="0">
                <a:solidFill>
                  <a:srgbClr val="FF0000"/>
                </a:solidFill>
              </a:rPr>
              <a:t>o</a:t>
            </a:r>
            <a:r>
              <a:rPr kumimoji="1" lang="en-US" altLang="zh-CN" dirty="0" smtClean="0">
                <a:solidFill>
                  <a:srgbClr val="FF0000"/>
                </a:solidFill>
              </a:rPr>
              <a:t>n Computer-</a:t>
            </a:r>
            <a:r>
              <a:rPr kumimoji="1" lang="en-US" altLang="zh-CN" dirty="0">
                <a:solidFill>
                  <a:srgbClr val="FF0000"/>
                </a:solidFill>
              </a:rPr>
              <a:t>2015 </a:t>
            </a:r>
            <a:r>
              <a:rPr kumimoji="1" lang="en-US" altLang="zh-CN" b="1" dirty="0" smtClean="0">
                <a:solidFill>
                  <a:srgbClr val="FF0000"/>
                </a:solidFill>
              </a:rPr>
              <a:t> </a:t>
            </a:r>
            <a:endParaRPr kumimoji="1" lang="zh-CN" altLang="en-US" b="1" dirty="0">
              <a:solidFill>
                <a:srgbClr val="FF0000"/>
              </a:solidFill>
            </a:endParaRPr>
          </a:p>
        </p:txBody>
      </p:sp>
    </p:spTree>
    <p:extLst>
      <p:ext uri="{BB962C8B-B14F-4D97-AF65-F5344CB8AC3E}">
        <p14:creationId xmlns:p14="http://schemas.microsoft.com/office/powerpoint/2010/main" val="30456167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0"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p:bldP spid="58" grpId="0"/>
      <p:bldP spid="59" grpId="0" animBg="1"/>
      <p:bldP spid="60" grpId="0" animBg="1"/>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8927" y="2359446"/>
            <a:ext cx="9691018" cy="1143000"/>
          </a:xfrm>
        </p:spPr>
        <p:txBody>
          <a:bodyPr>
            <a:normAutofit fontScale="90000"/>
          </a:bodyPr>
          <a:lstStyle/>
          <a:p>
            <a:r>
              <a:rPr kumimoji="1" lang="en-US" altLang="zh-CN" b="1" dirty="0" smtClean="0"/>
              <a:t>Topic 3: SYSMON</a:t>
            </a:r>
            <a:br>
              <a:rPr kumimoji="1" lang="en-US" altLang="zh-CN" b="1" dirty="0" smtClean="0"/>
            </a:br>
            <a:r>
              <a:rPr kumimoji="1" lang="en-US" altLang="zh-CN" sz="3600" b="1" dirty="0" smtClean="0"/>
              <a:t>-- </a:t>
            </a:r>
            <a:r>
              <a:rPr kumimoji="1" lang="en-US" altLang="zh-CN" sz="3600" dirty="0" smtClean="0"/>
              <a:t>Making OS understand the memory patterns </a:t>
            </a:r>
            <a:endParaRPr kumimoji="1" lang="zh-CN" altLang="en-US" sz="3600" dirty="0"/>
          </a:p>
        </p:txBody>
      </p:sp>
    </p:spTree>
    <p:extLst>
      <p:ext uri="{BB962C8B-B14F-4D97-AF65-F5344CB8AC3E}">
        <p14:creationId xmlns:p14="http://schemas.microsoft.com/office/powerpoint/2010/main" val="136091829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77512"/>
            <a:ext cx="8229600" cy="1143000"/>
          </a:xfrm>
        </p:spPr>
        <p:txBody>
          <a:bodyPr>
            <a:normAutofit fontScale="90000"/>
          </a:bodyPr>
          <a:lstStyle/>
          <a:p>
            <a:r>
              <a:rPr kumimoji="1" lang="en-US" altLang="zh-CN" dirty="0" smtClean="0"/>
              <a:t>SYSMON: Cache Utilization, Hot/Cold Page, Memory Footprint </a:t>
            </a:r>
            <a:endParaRPr kumimoji="1" lang="zh-CN" altLang="en-US" dirty="0"/>
          </a:p>
        </p:txBody>
      </p:sp>
      <p:pic>
        <p:nvPicPr>
          <p:cNvPr id="4" name="图片 3" descr="Macintosh HD:Users:liulei:Desktop:all_screensho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175" y="1464240"/>
            <a:ext cx="8797371" cy="3100264"/>
          </a:xfrm>
          <a:prstGeom prst="rect">
            <a:avLst/>
          </a:prstGeom>
          <a:noFill/>
          <a:ln>
            <a:noFill/>
          </a:ln>
          <a:extLst>
            <a:ext uri="{FAA26D3D-D897-4be2-8F04-BA451C77F1D7}">
              <ma14:placeholderFlag xmlns:ma14="http://schemas.microsoft.com/office/mac/drawingml/2011/main"/>
            </a:ext>
          </a:extLst>
        </p:spPr>
      </p:pic>
      <p:sp>
        <p:nvSpPr>
          <p:cNvPr id="5" name="文本框 4"/>
          <p:cNvSpPr txBox="1"/>
          <p:nvPr/>
        </p:nvSpPr>
        <p:spPr>
          <a:xfrm>
            <a:off x="161366" y="4688425"/>
            <a:ext cx="8845179" cy="2893100"/>
          </a:xfrm>
          <a:prstGeom prst="rect">
            <a:avLst/>
          </a:prstGeom>
          <a:noFill/>
        </p:spPr>
        <p:txBody>
          <a:bodyPr wrap="square" rtlCol="0">
            <a:spAutoFit/>
          </a:bodyPr>
          <a:lstStyle/>
          <a:p>
            <a:pPr marL="457200" indent="-457200">
              <a:buFont typeface="Arial"/>
              <a:buChar char="•"/>
            </a:pPr>
            <a:r>
              <a:rPr kumimoji="1" lang="en-US" altLang="zh-CN" sz="3000" dirty="0" smtClean="0"/>
              <a:t>It detects __</a:t>
            </a:r>
            <a:r>
              <a:rPr kumimoji="1" lang="en-US" altLang="zh-CN" sz="3000" dirty="0" err="1" smtClean="0"/>
              <a:t>access_bit</a:t>
            </a:r>
            <a:r>
              <a:rPr kumimoji="1" lang="en-US" altLang="zh-CN" sz="3000" dirty="0" smtClean="0"/>
              <a:t> in PTE, </a:t>
            </a:r>
            <a:r>
              <a:rPr kumimoji="1" lang="en-US" altLang="zh-CN" sz="3000" dirty="0"/>
              <a:t>and then </a:t>
            </a:r>
            <a:r>
              <a:rPr kumimoji="1" lang="en-US" altLang="zh-CN" sz="3000" dirty="0" smtClean="0"/>
              <a:t>distinguishes “cold” and “hot” pages.</a:t>
            </a:r>
          </a:p>
          <a:p>
            <a:pPr marL="457200" indent="-457200">
              <a:buFont typeface="Arial"/>
              <a:buChar char="•"/>
            </a:pPr>
            <a:r>
              <a:rPr kumimoji="1" lang="en-US" altLang="zh-CN" sz="3000" dirty="0" smtClean="0"/>
              <a:t>It  indicates the max requirements of Cache utility of one thread by counting the number of “hot” pages. </a:t>
            </a:r>
          </a:p>
          <a:p>
            <a:pPr marL="457200" indent="-457200">
              <a:buFont typeface="Arial"/>
              <a:buChar char="•"/>
            </a:pPr>
            <a:endParaRPr kumimoji="1" lang="en-US" altLang="zh-CN" sz="3000" dirty="0" smtClean="0"/>
          </a:p>
          <a:p>
            <a:endParaRPr kumimoji="1" lang="zh-CN" altLang="en-US" sz="3200" dirty="0"/>
          </a:p>
        </p:txBody>
      </p:sp>
      <p:sp>
        <p:nvSpPr>
          <p:cNvPr id="6" name="矩形 5"/>
          <p:cNvSpPr/>
          <p:nvPr/>
        </p:nvSpPr>
        <p:spPr>
          <a:xfrm>
            <a:off x="3453098" y="2943411"/>
            <a:ext cx="2642902" cy="1434353"/>
          </a:xfrm>
          <a:prstGeom prst="rect">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
        <p:nvSpPr>
          <p:cNvPr id="7" name="矩形 6"/>
          <p:cNvSpPr/>
          <p:nvPr/>
        </p:nvSpPr>
        <p:spPr>
          <a:xfrm>
            <a:off x="6140823" y="1556868"/>
            <a:ext cx="2642902" cy="1434353"/>
          </a:xfrm>
          <a:prstGeom prst="rect">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35198707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4437" y="162418"/>
            <a:ext cx="9613900" cy="1143000"/>
          </a:xfrm>
        </p:spPr>
        <p:txBody>
          <a:bodyPr>
            <a:normAutofit/>
          </a:bodyPr>
          <a:lstStyle/>
          <a:p>
            <a:r>
              <a:rPr kumimoji="1" lang="en-US" altLang="zh-CN" sz="3700" dirty="0" smtClean="0"/>
              <a:t>SYSMON: Profiling Page-Level </a:t>
            </a:r>
            <a:r>
              <a:rPr kumimoji="1" lang="en-US" altLang="zh-CN" sz="3700" dirty="0" smtClean="0">
                <a:solidFill>
                  <a:srgbClr val="FF0000"/>
                </a:solidFill>
              </a:rPr>
              <a:t>Re-use Time</a:t>
            </a:r>
            <a:endParaRPr kumimoji="1" lang="zh-CN" altLang="en-US" sz="3700" dirty="0">
              <a:solidFill>
                <a:srgbClr val="FF0000"/>
              </a:solidFill>
            </a:endParaRPr>
          </a:p>
        </p:txBody>
      </p:sp>
      <p:pic>
        <p:nvPicPr>
          <p:cNvPr id="4" name="图片 3" descr="ast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00" y="1381618"/>
            <a:ext cx="4265013" cy="2735262"/>
          </a:xfrm>
          <a:prstGeom prst="rect">
            <a:avLst/>
          </a:prstGeom>
        </p:spPr>
      </p:pic>
      <p:pic>
        <p:nvPicPr>
          <p:cNvPr id="5" name="图片 4" descr="hmm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1413" y="1381618"/>
            <a:ext cx="4284662" cy="2747863"/>
          </a:xfrm>
          <a:prstGeom prst="rect">
            <a:avLst/>
          </a:prstGeom>
        </p:spPr>
      </p:pic>
      <p:pic>
        <p:nvPicPr>
          <p:cNvPr id="6" name="图片 5" descr="libquantu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913" y="4075522"/>
            <a:ext cx="4254500" cy="2728519"/>
          </a:xfrm>
          <a:prstGeom prst="rect">
            <a:avLst/>
          </a:prstGeom>
        </p:spPr>
      </p:pic>
      <p:pic>
        <p:nvPicPr>
          <p:cNvPr id="7" name="图片 6" descr="mcf.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5713" y="4129481"/>
            <a:ext cx="4170362" cy="2674560"/>
          </a:xfrm>
          <a:prstGeom prst="rect">
            <a:avLst/>
          </a:prstGeom>
        </p:spPr>
      </p:pic>
      <p:cxnSp>
        <p:nvCxnSpPr>
          <p:cNvPr id="9" name="直线箭头连接符 8"/>
          <p:cNvCxnSpPr/>
          <p:nvPr/>
        </p:nvCxnSpPr>
        <p:spPr>
          <a:xfrm>
            <a:off x="774700" y="2081622"/>
            <a:ext cx="12700" cy="398780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文本框 9"/>
          <p:cNvSpPr txBox="1"/>
          <p:nvPr/>
        </p:nvSpPr>
        <p:spPr>
          <a:xfrm>
            <a:off x="220702" y="2081622"/>
            <a:ext cx="553998" cy="3544478"/>
          </a:xfrm>
          <a:prstGeom prst="rect">
            <a:avLst/>
          </a:prstGeom>
          <a:noFill/>
        </p:spPr>
        <p:txBody>
          <a:bodyPr vert="eaVert" wrap="square" rtlCol="0">
            <a:spAutoFit/>
          </a:bodyPr>
          <a:lstStyle/>
          <a:p>
            <a:r>
              <a:rPr kumimoji="1" lang="en-US" altLang="zh-CN" dirty="0" smtClean="0"/>
              <a:t>                </a:t>
            </a:r>
            <a:r>
              <a:rPr kumimoji="1" lang="en-US" altLang="zh-CN" sz="2400" b="1" dirty="0" smtClean="0">
                <a:solidFill>
                  <a:srgbClr val="FF0000"/>
                </a:solidFill>
              </a:rPr>
              <a:t>Lower is better</a:t>
            </a:r>
            <a:endParaRPr kumimoji="1" lang="zh-CN" altLang="en-US" sz="2400" b="1" dirty="0">
              <a:solidFill>
                <a:srgbClr val="FF0000"/>
              </a:solidFill>
            </a:endParaRPr>
          </a:p>
        </p:txBody>
      </p:sp>
    </p:spTree>
    <p:extLst>
      <p:ext uri="{BB962C8B-B14F-4D97-AF65-F5344CB8AC3E}">
        <p14:creationId xmlns:p14="http://schemas.microsoft.com/office/powerpoint/2010/main" val="5159809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0052" y="269680"/>
            <a:ext cx="8229600" cy="1143000"/>
          </a:xfrm>
        </p:spPr>
        <p:txBody>
          <a:bodyPr>
            <a:normAutofit fontScale="90000"/>
          </a:bodyPr>
          <a:lstStyle/>
          <a:p>
            <a:r>
              <a:rPr kumimoji="1" lang="en-US" altLang="zh-CN" dirty="0" smtClean="0"/>
              <a:t>SYSMON: “Locality” and </a:t>
            </a:r>
            <a:r>
              <a:rPr kumimoji="1" lang="en-US" altLang="zh-CN" dirty="0" smtClean="0">
                <a:solidFill>
                  <a:srgbClr val="FF0000"/>
                </a:solidFill>
              </a:rPr>
              <a:t>“Hot”</a:t>
            </a:r>
            <a:r>
              <a:rPr kumimoji="1" lang="en-US" altLang="zh-CN" dirty="0" smtClean="0"/>
              <a:t> </a:t>
            </a:r>
            <a:r>
              <a:rPr kumimoji="1" lang="en-US" altLang="zh-CN" dirty="0" smtClean="0">
                <a:solidFill>
                  <a:srgbClr val="FF0000"/>
                </a:solidFill>
              </a:rPr>
              <a:t>Freq.</a:t>
            </a:r>
            <a:endParaRPr kumimoji="1" lang="zh-CN" altLang="en-US" dirty="0">
              <a:solidFill>
                <a:srgbClr val="FF0000"/>
              </a:solidFill>
            </a:endParaRPr>
          </a:p>
        </p:txBody>
      </p:sp>
      <p:pic>
        <p:nvPicPr>
          <p:cNvPr id="8" name="图片 7" descr="未命名.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813" y="1727200"/>
            <a:ext cx="7867739" cy="4013200"/>
          </a:xfrm>
          <a:prstGeom prst="rect">
            <a:avLst/>
          </a:prstGeom>
        </p:spPr>
      </p:pic>
      <p:sp>
        <p:nvSpPr>
          <p:cNvPr id="9" name="圆角矩形 8"/>
          <p:cNvSpPr/>
          <p:nvPr/>
        </p:nvSpPr>
        <p:spPr>
          <a:xfrm>
            <a:off x="5486400" y="1727200"/>
            <a:ext cx="952500" cy="876300"/>
          </a:xfrm>
          <a:prstGeom prst="roundRect">
            <a:avLst/>
          </a:prstGeom>
          <a:noFill/>
          <a:ln w="571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0" name="文本框 9"/>
          <p:cNvSpPr txBox="1"/>
          <p:nvPr/>
        </p:nvSpPr>
        <p:spPr>
          <a:xfrm>
            <a:off x="5346700" y="1357868"/>
            <a:ext cx="2590800" cy="369332"/>
          </a:xfrm>
          <a:prstGeom prst="rect">
            <a:avLst/>
          </a:prstGeom>
          <a:noFill/>
        </p:spPr>
        <p:txBody>
          <a:bodyPr wrap="square" rtlCol="0">
            <a:spAutoFit/>
          </a:bodyPr>
          <a:lstStyle/>
          <a:p>
            <a:r>
              <a:rPr kumimoji="1" lang="en-US" altLang="zh-CN" b="1" dirty="0" smtClean="0">
                <a:solidFill>
                  <a:srgbClr val="0000FF"/>
                </a:solidFill>
              </a:rPr>
              <a:t>Better Locality</a:t>
            </a:r>
            <a:endParaRPr kumimoji="1" lang="zh-CN" altLang="en-US" b="1" dirty="0">
              <a:solidFill>
                <a:srgbClr val="0000FF"/>
              </a:solidFill>
            </a:endParaRPr>
          </a:p>
        </p:txBody>
      </p:sp>
      <p:sp>
        <p:nvSpPr>
          <p:cNvPr id="11" name="圆角矩形 10"/>
          <p:cNvSpPr/>
          <p:nvPr/>
        </p:nvSpPr>
        <p:spPr>
          <a:xfrm>
            <a:off x="2971800" y="4686300"/>
            <a:ext cx="1168400" cy="304800"/>
          </a:xfrm>
          <a:prstGeom prst="roundRect">
            <a:avLst/>
          </a:prstGeom>
          <a:noFill/>
          <a:ln w="571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2" name="文本框 11"/>
          <p:cNvSpPr txBox="1"/>
          <p:nvPr/>
        </p:nvSpPr>
        <p:spPr>
          <a:xfrm>
            <a:off x="2971800" y="4228068"/>
            <a:ext cx="2590800" cy="369332"/>
          </a:xfrm>
          <a:prstGeom prst="rect">
            <a:avLst/>
          </a:prstGeom>
          <a:noFill/>
        </p:spPr>
        <p:txBody>
          <a:bodyPr wrap="square" rtlCol="0">
            <a:spAutoFit/>
          </a:bodyPr>
          <a:lstStyle/>
          <a:p>
            <a:r>
              <a:rPr kumimoji="1" lang="en-US" altLang="zh-CN" b="1" dirty="0" smtClean="0">
                <a:solidFill>
                  <a:srgbClr val="0000FF"/>
                </a:solidFill>
              </a:rPr>
              <a:t>Low access Freq.</a:t>
            </a:r>
            <a:endParaRPr kumimoji="1" lang="zh-CN" altLang="en-US" b="1" dirty="0">
              <a:solidFill>
                <a:srgbClr val="0000FF"/>
              </a:solidFill>
            </a:endParaRPr>
          </a:p>
        </p:txBody>
      </p:sp>
      <p:pic>
        <p:nvPicPr>
          <p:cNvPr id="3" name="图片 2" descr="未命名.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9585" y="3046940"/>
            <a:ext cx="558800" cy="355600"/>
          </a:xfrm>
          <a:prstGeom prst="rect">
            <a:avLst/>
          </a:prstGeom>
        </p:spPr>
      </p:pic>
      <p:pic>
        <p:nvPicPr>
          <p:cNvPr id="13" name="图片 12" descr="未命名.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297" y="5400480"/>
            <a:ext cx="558800" cy="355600"/>
          </a:xfrm>
          <a:prstGeom prst="rect">
            <a:avLst/>
          </a:prstGeom>
        </p:spPr>
      </p:pic>
    </p:spTree>
    <p:extLst>
      <p:ext uri="{BB962C8B-B14F-4D97-AF65-F5344CB8AC3E}">
        <p14:creationId xmlns:p14="http://schemas.microsoft.com/office/powerpoint/2010/main" val="16736285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Rectangle 6"/>
          <p:cNvSpPr>
            <a:spLocks noGrp="1" noChangeArrowheads="1"/>
          </p:cNvSpPr>
          <p:nvPr>
            <p:ph type="title"/>
          </p:nvPr>
        </p:nvSpPr>
        <p:spPr>
          <a:xfrm>
            <a:off x="582606" y="285750"/>
            <a:ext cx="7981701" cy="884039"/>
          </a:xfrm>
        </p:spPr>
        <p:txBody>
          <a:bodyPr rIns="116994">
            <a:normAutofit fontScale="90000"/>
          </a:bodyPr>
          <a:lstStyle/>
          <a:p>
            <a:pPr marL="40182"/>
            <a:r>
              <a:rPr kumimoji="1" lang="en-US" altLang="zh-CN" sz="4000" dirty="0"/>
              <a:t>Organization of s</a:t>
            </a:r>
            <a:r>
              <a:rPr kumimoji="1" lang="en-US" altLang="zh-CN" sz="4000" dirty="0" smtClean="0"/>
              <a:t>hared </a:t>
            </a:r>
            <a:r>
              <a:rPr kumimoji="1" lang="en-US" altLang="zh-CN" sz="4000" dirty="0"/>
              <a:t>m</a:t>
            </a:r>
            <a:r>
              <a:rPr kumimoji="1" lang="en-US" altLang="zh-CN" sz="4000" dirty="0" smtClean="0"/>
              <a:t>emory </a:t>
            </a:r>
            <a:r>
              <a:rPr kumimoji="1" lang="en-US" altLang="zh-CN" sz="4000" dirty="0"/>
              <a:t>system</a:t>
            </a:r>
            <a:endParaRPr lang="en-US" sz="3800" dirty="0">
              <a:solidFill>
                <a:srgbClr val="558E28"/>
              </a:solidFill>
              <a:latin typeface="Verdana"/>
              <a:cs typeface="Verdana"/>
            </a:endParaRPr>
          </a:p>
        </p:txBody>
      </p:sp>
      <p:sp>
        <p:nvSpPr>
          <p:cNvPr id="41991" name="Rectangle 7"/>
          <p:cNvSpPr>
            <a:spLocks/>
          </p:cNvSpPr>
          <p:nvPr/>
        </p:nvSpPr>
        <p:spPr bwMode="auto">
          <a:xfrm>
            <a:off x="2196703" y="1482328"/>
            <a:ext cx="714375" cy="714375"/>
          </a:xfrm>
          <a:prstGeom prst="rect">
            <a:avLst/>
          </a:prstGeom>
          <a:solidFill>
            <a:srgbClr val="FFFFFF"/>
          </a:solidFill>
          <a:ln w="28575" cmpd="sng">
            <a:solidFill>
              <a:schemeClr val="tx1"/>
            </a:solidFill>
            <a:round/>
            <a:headEnd/>
            <a:tailEnd/>
          </a:ln>
        </p:spPr>
        <p:txBody>
          <a:bodyPr lIns="0" tIns="0" rIns="40638" bIns="0" anchor="ctr">
            <a:prstTxWarp prst="textNoShape">
              <a:avLst/>
            </a:prstTxWarp>
          </a:bodyPr>
          <a:lstStyle/>
          <a:p>
            <a:pPr marL="40182" algn="ctr"/>
            <a:r>
              <a:rPr lang="en-US" sz="1500" dirty="0">
                <a:ea typeface="Gill Sans" charset="0"/>
                <a:cs typeface="Gill Sans" charset="0"/>
              </a:rPr>
              <a:t>Core 0</a:t>
            </a:r>
          </a:p>
        </p:txBody>
      </p:sp>
      <p:sp>
        <p:nvSpPr>
          <p:cNvPr id="41992" name="Rectangle 8"/>
          <p:cNvSpPr>
            <a:spLocks/>
          </p:cNvSpPr>
          <p:nvPr/>
        </p:nvSpPr>
        <p:spPr bwMode="auto">
          <a:xfrm>
            <a:off x="3286125" y="1482328"/>
            <a:ext cx="714375" cy="714375"/>
          </a:xfrm>
          <a:prstGeom prst="rect">
            <a:avLst/>
          </a:prstGeom>
          <a:solidFill>
            <a:srgbClr val="FFFFFF"/>
          </a:solidFill>
          <a:ln w="28575" cmpd="sng">
            <a:solidFill>
              <a:schemeClr val="tx1"/>
            </a:solidFill>
            <a:round/>
            <a:headEnd/>
            <a:tailEnd/>
          </a:ln>
        </p:spPr>
        <p:txBody>
          <a:bodyPr lIns="0" tIns="0" rIns="40638" bIns="0" anchor="ctr">
            <a:prstTxWarp prst="textNoShape">
              <a:avLst/>
            </a:prstTxWarp>
          </a:bodyPr>
          <a:lstStyle/>
          <a:p>
            <a:pPr marL="40182" algn="ctr"/>
            <a:r>
              <a:rPr lang="en-US" sz="1500">
                <a:ea typeface="Gill Sans" charset="0"/>
                <a:cs typeface="Gill Sans" charset="0"/>
              </a:rPr>
              <a:t>Core 1</a:t>
            </a:r>
          </a:p>
        </p:txBody>
      </p:sp>
      <p:sp>
        <p:nvSpPr>
          <p:cNvPr id="41993" name="Rectangle 9"/>
          <p:cNvSpPr>
            <a:spLocks/>
          </p:cNvSpPr>
          <p:nvPr/>
        </p:nvSpPr>
        <p:spPr bwMode="auto">
          <a:xfrm>
            <a:off x="4375547" y="1482328"/>
            <a:ext cx="714375" cy="714375"/>
          </a:xfrm>
          <a:prstGeom prst="rect">
            <a:avLst/>
          </a:prstGeom>
          <a:solidFill>
            <a:srgbClr val="FFFFFF"/>
          </a:solidFill>
          <a:ln w="28575" cmpd="sng">
            <a:solidFill>
              <a:schemeClr val="tx1"/>
            </a:solidFill>
            <a:round/>
            <a:headEnd/>
            <a:tailEnd/>
          </a:ln>
        </p:spPr>
        <p:txBody>
          <a:bodyPr lIns="0" tIns="0" rIns="40638" bIns="0" anchor="ctr">
            <a:prstTxWarp prst="textNoShape">
              <a:avLst/>
            </a:prstTxWarp>
          </a:bodyPr>
          <a:lstStyle/>
          <a:p>
            <a:pPr marL="40182" algn="ctr"/>
            <a:r>
              <a:rPr lang="en-US" sz="1500">
                <a:ea typeface="Gill Sans" charset="0"/>
                <a:cs typeface="Gill Sans" charset="0"/>
              </a:rPr>
              <a:t>Core 2</a:t>
            </a:r>
          </a:p>
        </p:txBody>
      </p:sp>
      <p:sp>
        <p:nvSpPr>
          <p:cNvPr id="41994" name="Rectangle 10"/>
          <p:cNvSpPr>
            <a:spLocks/>
          </p:cNvSpPr>
          <p:nvPr/>
        </p:nvSpPr>
        <p:spPr bwMode="auto">
          <a:xfrm>
            <a:off x="5777508" y="1482328"/>
            <a:ext cx="776883" cy="714375"/>
          </a:xfrm>
          <a:prstGeom prst="rect">
            <a:avLst/>
          </a:prstGeom>
          <a:solidFill>
            <a:srgbClr val="FFFFFF"/>
          </a:solidFill>
          <a:ln w="28575" cmpd="sng">
            <a:solidFill>
              <a:schemeClr val="tx1"/>
            </a:solidFill>
            <a:round/>
            <a:headEnd/>
            <a:tailEnd/>
          </a:ln>
        </p:spPr>
        <p:txBody>
          <a:bodyPr lIns="0" tIns="0" rIns="40638" bIns="0" anchor="ctr">
            <a:prstTxWarp prst="textNoShape">
              <a:avLst/>
            </a:prstTxWarp>
          </a:bodyPr>
          <a:lstStyle/>
          <a:p>
            <a:pPr marL="40182" algn="ctr"/>
            <a:r>
              <a:rPr lang="en-US" sz="1500">
                <a:ea typeface="Gill Sans" charset="0"/>
                <a:cs typeface="Gill Sans" charset="0"/>
              </a:rPr>
              <a:t>Core N</a:t>
            </a:r>
          </a:p>
        </p:txBody>
      </p:sp>
      <p:sp>
        <p:nvSpPr>
          <p:cNvPr id="7179" name="Rectangle 11"/>
          <p:cNvSpPr>
            <a:spLocks/>
          </p:cNvSpPr>
          <p:nvPr/>
        </p:nvSpPr>
        <p:spPr bwMode="auto">
          <a:xfrm>
            <a:off x="3366495" y="2693794"/>
            <a:ext cx="2027039" cy="544711"/>
          </a:xfrm>
          <a:prstGeom prst="rect">
            <a:avLst/>
          </a:prstGeom>
          <a:solidFill>
            <a:srgbClr val="FFFFFF"/>
          </a:solidFill>
          <a:ln w="25400">
            <a:solidFill>
              <a:schemeClr val="tx1"/>
            </a:solidFill>
            <a:miter lim="800000"/>
            <a:headEnd/>
            <a:tailEnd/>
          </a:ln>
        </p:spPr>
        <p:txBody>
          <a:bodyPr lIns="0" tIns="0" rIns="40638" bIns="0" anchor="ctr">
            <a:prstTxWarp prst="textNoShape">
              <a:avLst/>
            </a:prstTxWarp>
          </a:bodyPr>
          <a:lstStyle/>
          <a:p>
            <a:pPr marL="40182" algn="ctr"/>
            <a:r>
              <a:rPr lang="en-US" sz="2100" dirty="0">
                <a:ea typeface="Gill Sans" charset="0"/>
                <a:cs typeface="Gill Sans" charset="0"/>
              </a:rPr>
              <a:t>Shared Cache</a:t>
            </a:r>
          </a:p>
        </p:txBody>
      </p:sp>
      <p:sp>
        <p:nvSpPr>
          <p:cNvPr id="7180" name="Rectangle 12"/>
          <p:cNvSpPr>
            <a:spLocks/>
          </p:cNvSpPr>
          <p:nvPr/>
        </p:nvSpPr>
        <p:spPr bwMode="auto">
          <a:xfrm>
            <a:off x="3318865" y="3541869"/>
            <a:ext cx="2113360" cy="470297"/>
          </a:xfrm>
          <a:prstGeom prst="rect">
            <a:avLst/>
          </a:prstGeom>
          <a:solidFill>
            <a:schemeClr val="bg1"/>
          </a:solidFill>
          <a:ln w="28575" cmpd="sng">
            <a:solidFill>
              <a:schemeClr val="tx1"/>
            </a:solidFill>
            <a:round/>
            <a:headEnd/>
            <a:tailEnd/>
          </a:ln>
        </p:spPr>
        <p:txBody>
          <a:bodyPr lIns="0" tIns="0" rIns="40638" bIns="0" anchor="ctr">
            <a:prstTxWarp prst="textNoShape">
              <a:avLst/>
            </a:prstTxWarp>
          </a:bodyPr>
          <a:lstStyle/>
          <a:p>
            <a:pPr marL="40182" algn="ctr"/>
            <a:r>
              <a:rPr lang="en-US" sz="2000" dirty="0">
                <a:ea typeface="Gill Sans" charset="0"/>
                <a:cs typeface="Gill Sans" charset="0"/>
              </a:rPr>
              <a:t>Memory Controller</a:t>
            </a:r>
          </a:p>
        </p:txBody>
      </p:sp>
      <p:sp>
        <p:nvSpPr>
          <p:cNvPr id="7181" name="Rectangle 13"/>
          <p:cNvSpPr>
            <a:spLocks/>
          </p:cNvSpPr>
          <p:nvPr/>
        </p:nvSpPr>
        <p:spPr bwMode="auto">
          <a:xfrm>
            <a:off x="2348508" y="5472285"/>
            <a:ext cx="732234" cy="714375"/>
          </a:xfrm>
          <a:prstGeom prst="rect">
            <a:avLst/>
          </a:prstGeom>
          <a:solidFill>
            <a:srgbClr val="FFFFFF"/>
          </a:solidFill>
          <a:ln w="28575" cmpd="sng">
            <a:solidFill>
              <a:schemeClr val="tx1"/>
            </a:solidFill>
            <a:round/>
            <a:headEnd/>
            <a:tailEnd/>
          </a:ln>
        </p:spPr>
        <p:txBody>
          <a:bodyPr lIns="0" tIns="0" rIns="40638" bIns="0" anchor="ctr">
            <a:prstTxWarp prst="textNoShape">
              <a:avLst/>
            </a:prstTxWarp>
          </a:bodyPr>
          <a:lstStyle/>
          <a:p>
            <a:pPr marL="40182" algn="ctr"/>
            <a:r>
              <a:rPr lang="en-US" sz="1500">
                <a:ea typeface="Gill Sans" charset="0"/>
                <a:cs typeface="Gill Sans" charset="0"/>
              </a:rPr>
              <a:t>DRAM</a:t>
            </a:r>
          </a:p>
          <a:p>
            <a:pPr marL="40182" algn="ctr"/>
            <a:r>
              <a:rPr lang="en-US" sz="1500">
                <a:ea typeface="Gill Sans" charset="0"/>
                <a:cs typeface="Gill Sans" charset="0"/>
              </a:rPr>
              <a:t>Bank 0</a:t>
            </a:r>
          </a:p>
        </p:txBody>
      </p:sp>
      <p:sp>
        <p:nvSpPr>
          <p:cNvPr id="7182" name="Rectangle 14"/>
          <p:cNvSpPr>
            <a:spLocks/>
          </p:cNvSpPr>
          <p:nvPr/>
        </p:nvSpPr>
        <p:spPr bwMode="auto">
          <a:xfrm>
            <a:off x="3196828" y="5472285"/>
            <a:ext cx="732234" cy="714375"/>
          </a:xfrm>
          <a:prstGeom prst="rect">
            <a:avLst/>
          </a:prstGeom>
          <a:solidFill>
            <a:srgbClr val="FFFFFF"/>
          </a:solidFill>
          <a:ln w="28575" cmpd="sng">
            <a:solidFill>
              <a:schemeClr val="tx1"/>
            </a:solidFill>
            <a:round/>
            <a:headEnd/>
            <a:tailEnd/>
          </a:ln>
        </p:spPr>
        <p:txBody>
          <a:bodyPr lIns="0" tIns="0" rIns="40638" bIns="0" anchor="ctr">
            <a:prstTxWarp prst="textNoShape">
              <a:avLst/>
            </a:prstTxWarp>
          </a:bodyPr>
          <a:lstStyle/>
          <a:p>
            <a:pPr marL="40182" algn="ctr"/>
            <a:r>
              <a:rPr lang="en-US" sz="1500">
                <a:ea typeface="Gill Sans" charset="0"/>
                <a:cs typeface="Gill Sans" charset="0"/>
              </a:rPr>
              <a:t>DRAM</a:t>
            </a:r>
          </a:p>
          <a:p>
            <a:pPr marL="40182" algn="ctr"/>
            <a:r>
              <a:rPr lang="en-US" sz="1500">
                <a:ea typeface="Gill Sans" charset="0"/>
                <a:cs typeface="Gill Sans" charset="0"/>
              </a:rPr>
              <a:t>Bank 1</a:t>
            </a:r>
          </a:p>
        </p:txBody>
      </p:sp>
      <p:sp>
        <p:nvSpPr>
          <p:cNvPr id="7183" name="Rectangle 15"/>
          <p:cNvSpPr>
            <a:spLocks/>
          </p:cNvSpPr>
          <p:nvPr/>
        </p:nvSpPr>
        <p:spPr bwMode="auto">
          <a:xfrm>
            <a:off x="4054078" y="5472285"/>
            <a:ext cx="732234" cy="714375"/>
          </a:xfrm>
          <a:prstGeom prst="rect">
            <a:avLst/>
          </a:prstGeom>
          <a:solidFill>
            <a:srgbClr val="FFFFFF"/>
          </a:solidFill>
          <a:ln w="28575" cmpd="sng">
            <a:solidFill>
              <a:schemeClr val="tx1"/>
            </a:solidFill>
            <a:round/>
            <a:headEnd/>
            <a:tailEnd/>
          </a:ln>
        </p:spPr>
        <p:txBody>
          <a:bodyPr lIns="0" tIns="0" rIns="40638" bIns="0" anchor="ctr">
            <a:prstTxWarp prst="textNoShape">
              <a:avLst/>
            </a:prstTxWarp>
          </a:bodyPr>
          <a:lstStyle/>
          <a:p>
            <a:pPr marL="40182" algn="ctr"/>
            <a:r>
              <a:rPr lang="en-US" sz="1500">
                <a:ea typeface="Gill Sans" charset="0"/>
                <a:cs typeface="Gill Sans" charset="0"/>
              </a:rPr>
              <a:t>DRAM Bank 2</a:t>
            </a:r>
          </a:p>
        </p:txBody>
      </p:sp>
      <p:sp>
        <p:nvSpPr>
          <p:cNvPr id="7184" name="Rectangle 16"/>
          <p:cNvSpPr>
            <a:spLocks/>
          </p:cNvSpPr>
          <p:nvPr/>
        </p:nvSpPr>
        <p:spPr bwMode="auto">
          <a:xfrm>
            <a:off x="5044158" y="5597300"/>
            <a:ext cx="190678" cy="215444"/>
          </a:xfrm>
          <a:prstGeom prst="rect">
            <a:avLst/>
          </a:prstGeom>
          <a:noFill/>
          <a:ln w="12700">
            <a:noFill/>
            <a:miter lim="800000"/>
            <a:headEnd/>
            <a:tailEnd/>
          </a:ln>
        </p:spPr>
        <p:txBody>
          <a:bodyPr wrap="none" lIns="0" tIns="0" rIns="40638" bIns="0">
            <a:prstTxWarp prst="textNoShape">
              <a:avLst/>
            </a:prstTxWarp>
            <a:spAutoFit/>
          </a:bodyPr>
          <a:lstStyle/>
          <a:p>
            <a:pPr marL="40182"/>
            <a:r>
              <a:rPr lang="en-US" sz="1400">
                <a:latin typeface="Arial" charset="0"/>
                <a:ea typeface="Arial" charset="0"/>
                <a:cs typeface="Arial" charset="0"/>
                <a:sym typeface="Arial" charset="0"/>
              </a:rPr>
              <a:t>...</a:t>
            </a:r>
          </a:p>
        </p:txBody>
      </p:sp>
      <p:sp>
        <p:nvSpPr>
          <p:cNvPr id="7185" name="Rectangle 17"/>
          <p:cNvSpPr>
            <a:spLocks/>
          </p:cNvSpPr>
          <p:nvPr/>
        </p:nvSpPr>
        <p:spPr bwMode="auto">
          <a:xfrm>
            <a:off x="5634633" y="5472285"/>
            <a:ext cx="794742" cy="714375"/>
          </a:xfrm>
          <a:prstGeom prst="rect">
            <a:avLst/>
          </a:prstGeom>
          <a:solidFill>
            <a:srgbClr val="FFFFFF"/>
          </a:solidFill>
          <a:ln w="28575" cmpd="sng">
            <a:solidFill>
              <a:schemeClr val="tx1"/>
            </a:solidFill>
            <a:round/>
            <a:headEnd/>
            <a:tailEnd/>
          </a:ln>
        </p:spPr>
        <p:txBody>
          <a:bodyPr lIns="0" tIns="0" rIns="40638" bIns="0" anchor="ctr">
            <a:prstTxWarp prst="textNoShape">
              <a:avLst/>
            </a:prstTxWarp>
          </a:bodyPr>
          <a:lstStyle/>
          <a:p>
            <a:pPr marL="40182" algn="ctr"/>
            <a:r>
              <a:rPr lang="en-US" sz="1500" dirty="0">
                <a:ea typeface="Gill Sans" charset="0"/>
                <a:cs typeface="Gill Sans" charset="0"/>
              </a:rPr>
              <a:t>DRAM</a:t>
            </a:r>
            <a:br>
              <a:rPr lang="en-US" sz="1500" dirty="0">
                <a:ea typeface="Gill Sans" charset="0"/>
                <a:cs typeface="Gill Sans" charset="0"/>
              </a:rPr>
            </a:br>
            <a:r>
              <a:rPr lang="en-US" sz="1500" dirty="0">
                <a:ea typeface="Gill Sans" charset="0"/>
                <a:cs typeface="Gill Sans" charset="0"/>
              </a:rPr>
              <a:t>Bank K</a:t>
            </a:r>
          </a:p>
        </p:txBody>
      </p:sp>
      <p:sp>
        <p:nvSpPr>
          <p:cNvPr id="7187" name="Line 19"/>
          <p:cNvSpPr>
            <a:spLocks noChangeShapeType="1"/>
          </p:cNvSpPr>
          <p:nvPr/>
        </p:nvSpPr>
        <p:spPr bwMode="auto">
          <a:xfrm>
            <a:off x="2553891" y="2196703"/>
            <a:ext cx="0" cy="258961"/>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endParaRPr lang="en-US"/>
          </a:p>
        </p:txBody>
      </p:sp>
      <p:sp>
        <p:nvSpPr>
          <p:cNvPr id="7188" name="Line 20"/>
          <p:cNvSpPr>
            <a:spLocks noChangeShapeType="1"/>
          </p:cNvSpPr>
          <p:nvPr/>
        </p:nvSpPr>
        <p:spPr bwMode="auto">
          <a:xfrm>
            <a:off x="3643313" y="2169914"/>
            <a:ext cx="0" cy="28575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endParaRPr lang="en-US"/>
          </a:p>
        </p:txBody>
      </p:sp>
      <p:sp>
        <p:nvSpPr>
          <p:cNvPr id="7189" name="Line 21"/>
          <p:cNvSpPr>
            <a:spLocks noChangeShapeType="1"/>
          </p:cNvSpPr>
          <p:nvPr/>
        </p:nvSpPr>
        <p:spPr bwMode="auto">
          <a:xfrm>
            <a:off x="4732734" y="2178844"/>
            <a:ext cx="0" cy="267891"/>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endParaRPr lang="en-US"/>
          </a:p>
        </p:txBody>
      </p:sp>
      <p:sp>
        <p:nvSpPr>
          <p:cNvPr id="7190" name="Line 22"/>
          <p:cNvSpPr>
            <a:spLocks noChangeShapeType="1"/>
          </p:cNvSpPr>
          <p:nvPr/>
        </p:nvSpPr>
        <p:spPr bwMode="auto">
          <a:xfrm>
            <a:off x="6170414" y="2178844"/>
            <a:ext cx="0" cy="267891"/>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endParaRPr lang="en-US"/>
          </a:p>
        </p:txBody>
      </p:sp>
      <p:sp>
        <p:nvSpPr>
          <p:cNvPr id="7191" name="Line 23"/>
          <p:cNvSpPr>
            <a:spLocks noChangeShapeType="1"/>
          </p:cNvSpPr>
          <p:nvPr/>
        </p:nvSpPr>
        <p:spPr bwMode="auto">
          <a:xfrm flipH="1">
            <a:off x="4375545" y="3226595"/>
            <a:ext cx="5953" cy="315274"/>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endParaRPr lang="en-US"/>
          </a:p>
        </p:txBody>
      </p:sp>
      <p:sp>
        <p:nvSpPr>
          <p:cNvPr id="7192" name="Line 24"/>
          <p:cNvSpPr>
            <a:spLocks noChangeShapeType="1"/>
          </p:cNvSpPr>
          <p:nvPr/>
        </p:nvSpPr>
        <p:spPr bwMode="auto">
          <a:xfrm flipH="1">
            <a:off x="4375546" y="4012166"/>
            <a:ext cx="5953" cy="799322"/>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endParaRPr lang="en-US"/>
          </a:p>
        </p:txBody>
      </p:sp>
      <p:sp>
        <p:nvSpPr>
          <p:cNvPr id="7193" name="Line 25"/>
          <p:cNvSpPr>
            <a:spLocks noChangeShapeType="1"/>
          </p:cNvSpPr>
          <p:nvPr/>
        </p:nvSpPr>
        <p:spPr bwMode="auto">
          <a:xfrm rot="10800000" flipH="1">
            <a:off x="2705696" y="4801443"/>
            <a:ext cx="3330773" cy="1116"/>
          </a:xfrm>
          <a:prstGeom prst="line">
            <a:avLst/>
          </a:prstGeom>
          <a:noFill/>
          <a:ln w="25400">
            <a:solidFill>
              <a:schemeClr val="tx1"/>
            </a:solidFill>
            <a:miter lim="800000"/>
            <a:headEnd/>
            <a:tailEnd/>
          </a:ln>
        </p:spPr>
        <p:txBody>
          <a:bodyPr lIns="0" tIns="0" rIns="0" bIns="0">
            <a:prstTxWarp prst="textNoShape">
              <a:avLst/>
            </a:prstTxWarp>
          </a:bodyPr>
          <a:lstStyle/>
          <a:p>
            <a:endParaRPr lang="en-US"/>
          </a:p>
        </p:txBody>
      </p:sp>
      <p:sp>
        <p:nvSpPr>
          <p:cNvPr id="7194" name="Line 26"/>
          <p:cNvSpPr>
            <a:spLocks noChangeShapeType="1"/>
          </p:cNvSpPr>
          <p:nvPr/>
        </p:nvSpPr>
        <p:spPr bwMode="auto">
          <a:xfrm flipH="1">
            <a:off x="2702348" y="4811488"/>
            <a:ext cx="2232" cy="684238"/>
          </a:xfrm>
          <a:prstGeom prst="line">
            <a:avLst/>
          </a:prstGeom>
          <a:noFill/>
          <a:ln w="25400">
            <a:solidFill>
              <a:schemeClr val="tx1"/>
            </a:solidFill>
            <a:miter lim="800000"/>
            <a:headEnd/>
            <a:tailEnd type="stealth" w="med" len="med"/>
          </a:ln>
        </p:spPr>
        <p:txBody>
          <a:bodyPr lIns="0" tIns="0" rIns="0" bIns="0">
            <a:prstTxWarp prst="textNoShape">
              <a:avLst/>
            </a:prstTxWarp>
          </a:bodyPr>
          <a:lstStyle/>
          <a:p>
            <a:endParaRPr lang="en-US"/>
          </a:p>
        </p:txBody>
      </p:sp>
      <p:sp>
        <p:nvSpPr>
          <p:cNvPr id="7195" name="Line 27"/>
          <p:cNvSpPr>
            <a:spLocks noChangeShapeType="1"/>
          </p:cNvSpPr>
          <p:nvPr/>
        </p:nvSpPr>
        <p:spPr bwMode="auto">
          <a:xfrm>
            <a:off x="3571875" y="4820418"/>
            <a:ext cx="0" cy="663029"/>
          </a:xfrm>
          <a:prstGeom prst="line">
            <a:avLst/>
          </a:prstGeom>
          <a:noFill/>
          <a:ln w="25400">
            <a:solidFill>
              <a:schemeClr val="tx1"/>
            </a:solidFill>
            <a:miter lim="800000"/>
            <a:headEnd/>
            <a:tailEnd type="stealth" w="med" len="med"/>
          </a:ln>
        </p:spPr>
        <p:txBody>
          <a:bodyPr lIns="0" tIns="0" rIns="0" bIns="0">
            <a:prstTxWarp prst="textNoShape">
              <a:avLst/>
            </a:prstTxWarp>
          </a:bodyPr>
          <a:lstStyle/>
          <a:p>
            <a:endParaRPr lang="en-US"/>
          </a:p>
        </p:txBody>
      </p:sp>
      <p:sp>
        <p:nvSpPr>
          <p:cNvPr id="7196" name="Line 28"/>
          <p:cNvSpPr>
            <a:spLocks noChangeShapeType="1"/>
          </p:cNvSpPr>
          <p:nvPr/>
        </p:nvSpPr>
        <p:spPr bwMode="auto">
          <a:xfrm>
            <a:off x="4375547" y="4802558"/>
            <a:ext cx="5581" cy="669727"/>
          </a:xfrm>
          <a:prstGeom prst="line">
            <a:avLst/>
          </a:prstGeom>
          <a:noFill/>
          <a:ln w="25400">
            <a:solidFill>
              <a:schemeClr val="tx1"/>
            </a:solidFill>
            <a:miter lim="800000"/>
            <a:headEnd/>
            <a:tailEnd type="stealth" w="med" len="med"/>
          </a:ln>
        </p:spPr>
        <p:txBody>
          <a:bodyPr lIns="0" tIns="0" rIns="0" bIns="0">
            <a:prstTxWarp prst="textNoShape">
              <a:avLst/>
            </a:prstTxWarp>
          </a:bodyPr>
          <a:lstStyle/>
          <a:p>
            <a:endParaRPr lang="en-US"/>
          </a:p>
        </p:txBody>
      </p:sp>
      <p:sp>
        <p:nvSpPr>
          <p:cNvPr id="7197" name="Line 29"/>
          <p:cNvSpPr>
            <a:spLocks noChangeShapeType="1"/>
          </p:cNvSpPr>
          <p:nvPr/>
        </p:nvSpPr>
        <p:spPr bwMode="auto">
          <a:xfrm flipH="1">
            <a:off x="6024191" y="4811488"/>
            <a:ext cx="3348" cy="660797"/>
          </a:xfrm>
          <a:prstGeom prst="line">
            <a:avLst/>
          </a:prstGeom>
          <a:noFill/>
          <a:ln w="25400">
            <a:solidFill>
              <a:schemeClr val="tx1"/>
            </a:solidFill>
            <a:miter lim="800000"/>
            <a:headEnd/>
            <a:tailEnd type="stealth" w="med" len="med"/>
          </a:ln>
        </p:spPr>
        <p:txBody>
          <a:bodyPr lIns="0" tIns="0" rIns="0" bIns="0">
            <a:prstTxWarp prst="textNoShape">
              <a:avLst/>
            </a:prstTxWarp>
          </a:bodyPr>
          <a:lstStyle/>
          <a:p>
            <a:endParaRPr lang="en-US"/>
          </a:p>
        </p:txBody>
      </p:sp>
      <p:sp>
        <p:nvSpPr>
          <p:cNvPr id="7198" name="Line 30"/>
          <p:cNvSpPr>
            <a:spLocks noChangeShapeType="1"/>
          </p:cNvSpPr>
          <p:nvPr/>
        </p:nvSpPr>
        <p:spPr bwMode="auto">
          <a:xfrm>
            <a:off x="4375547" y="2446734"/>
            <a:ext cx="5953" cy="255985"/>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endParaRPr lang="en-US"/>
          </a:p>
        </p:txBody>
      </p:sp>
      <p:sp>
        <p:nvSpPr>
          <p:cNvPr id="7199" name="Line 31"/>
          <p:cNvSpPr>
            <a:spLocks noChangeShapeType="1"/>
          </p:cNvSpPr>
          <p:nvPr/>
        </p:nvSpPr>
        <p:spPr bwMode="auto">
          <a:xfrm rot="10800000" flipH="1">
            <a:off x="2553891" y="2440038"/>
            <a:ext cx="3613175" cy="21208"/>
          </a:xfrm>
          <a:prstGeom prst="line">
            <a:avLst/>
          </a:prstGeom>
          <a:noFill/>
          <a:ln w="25400">
            <a:solidFill>
              <a:schemeClr val="tx1"/>
            </a:solidFill>
            <a:miter lim="800000"/>
            <a:headEnd/>
            <a:tailEnd/>
          </a:ln>
        </p:spPr>
        <p:txBody>
          <a:bodyPr lIns="0" tIns="0" rIns="0" bIns="0">
            <a:prstTxWarp prst="textNoShape">
              <a:avLst/>
            </a:prstTxWarp>
          </a:bodyPr>
          <a:lstStyle/>
          <a:p>
            <a:endParaRPr lang="en-US"/>
          </a:p>
        </p:txBody>
      </p:sp>
      <p:sp>
        <p:nvSpPr>
          <p:cNvPr id="7202" name="Line 34"/>
          <p:cNvSpPr>
            <a:spLocks noChangeShapeType="1"/>
          </p:cNvSpPr>
          <p:nvPr/>
        </p:nvSpPr>
        <p:spPr bwMode="auto">
          <a:xfrm rot="10800000" flipH="1">
            <a:off x="767953" y="4596060"/>
            <a:ext cx="6292081" cy="0"/>
          </a:xfrm>
          <a:prstGeom prst="line">
            <a:avLst/>
          </a:prstGeom>
          <a:noFill/>
          <a:ln w="38100">
            <a:solidFill>
              <a:schemeClr val="tx1"/>
            </a:solidFill>
            <a:prstDash val="sysDot"/>
            <a:miter lim="800000"/>
            <a:headEnd/>
            <a:tailEnd/>
          </a:ln>
        </p:spPr>
        <p:txBody>
          <a:bodyPr lIns="0" tIns="0" rIns="0" bIns="0">
            <a:prstTxWarp prst="textNoShape">
              <a:avLst/>
            </a:prstTxWarp>
          </a:bodyPr>
          <a:lstStyle/>
          <a:p>
            <a:endParaRPr lang="en-US"/>
          </a:p>
        </p:txBody>
      </p:sp>
      <p:sp>
        <p:nvSpPr>
          <p:cNvPr id="7203" name="Rectangle 35"/>
          <p:cNvSpPr>
            <a:spLocks/>
          </p:cNvSpPr>
          <p:nvPr/>
        </p:nvSpPr>
        <p:spPr bwMode="auto">
          <a:xfrm>
            <a:off x="7095754" y="4396257"/>
            <a:ext cx="1920005" cy="369332"/>
          </a:xfrm>
          <a:prstGeom prst="rect">
            <a:avLst/>
          </a:prstGeom>
          <a:noFill/>
          <a:ln w="12700">
            <a:noFill/>
            <a:miter lim="800000"/>
            <a:headEnd/>
            <a:tailEnd/>
          </a:ln>
        </p:spPr>
        <p:txBody>
          <a:bodyPr wrap="none" lIns="0" tIns="0" rIns="40638" bIns="0">
            <a:prstTxWarp prst="textNoShape">
              <a:avLst/>
            </a:prstTxWarp>
            <a:spAutoFit/>
          </a:bodyPr>
          <a:lstStyle/>
          <a:p>
            <a:pPr marL="40182"/>
            <a:r>
              <a:rPr lang="en-US" sz="2400" b="1" dirty="0">
                <a:ea typeface="Gill Sans" charset="0"/>
                <a:cs typeface="Gill Sans" charset="0"/>
              </a:rPr>
              <a:t>Chip Boundary</a:t>
            </a:r>
          </a:p>
        </p:txBody>
      </p:sp>
      <p:sp>
        <p:nvSpPr>
          <p:cNvPr id="7204" name="Rectangle 36"/>
          <p:cNvSpPr>
            <a:spLocks/>
          </p:cNvSpPr>
          <p:nvPr/>
        </p:nvSpPr>
        <p:spPr bwMode="auto">
          <a:xfrm>
            <a:off x="680889" y="4213199"/>
            <a:ext cx="1043262" cy="369332"/>
          </a:xfrm>
          <a:prstGeom prst="rect">
            <a:avLst/>
          </a:prstGeom>
          <a:noFill/>
          <a:ln w="12700">
            <a:noFill/>
            <a:miter lim="800000"/>
            <a:headEnd/>
            <a:tailEnd/>
          </a:ln>
        </p:spPr>
        <p:txBody>
          <a:bodyPr wrap="none" lIns="0" tIns="0" rIns="40638" bIns="0">
            <a:prstTxWarp prst="textNoShape">
              <a:avLst/>
            </a:prstTxWarp>
            <a:spAutoFit/>
          </a:bodyPr>
          <a:lstStyle/>
          <a:p>
            <a:pPr marL="40182"/>
            <a:r>
              <a:rPr lang="en-US" sz="2400" b="1" dirty="0" smtClean="0">
                <a:ea typeface="Gill Sans" charset="0"/>
                <a:cs typeface="Gill Sans" charset="0"/>
              </a:rPr>
              <a:t>On-chip</a:t>
            </a:r>
            <a:endParaRPr lang="en-US" sz="2400" b="1" dirty="0">
              <a:ea typeface="Gill Sans" charset="0"/>
              <a:cs typeface="Gill Sans" charset="0"/>
            </a:endParaRPr>
          </a:p>
        </p:txBody>
      </p:sp>
      <p:sp>
        <p:nvSpPr>
          <p:cNvPr id="7205" name="Rectangle 37"/>
          <p:cNvSpPr>
            <a:spLocks/>
          </p:cNvSpPr>
          <p:nvPr/>
        </p:nvSpPr>
        <p:spPr bwMode="auto">
          <a:xfrm>
            <a:off x="674192" y="4579316"/>
            <a:ext cx="1062949" cy="369332"/>
          </a:xfrm>
          <a:prstGeom prst="rect">
            <a:avLst/>
          </a:prstGeom>
          <a:noFill/>
          <a:ln w="12700">
            <a:noFill/>
            <a:miter lim="800000"/>
            <a:headEnd/>
            <a:tailEnd/>
          </a:ln>
        </p:spPr>
        <p:txBody>
          <a:bodyPr wrap="none" lIns="0" tIns="0" rIns="40638" bIns="0">
            <a:prstTxWarp prst="textNoShape">
              <a:avLst/>
            </a:prstTxWarp>
            <a:spAutoFit/>
          </a:bodyPr>
          <a:lstStyle/>
          <a:p>
            <a:pPr marL="40182"/>
            <a:r>
              <a:rPr lang="en-US" sz="2400" b="1" dirty="0" smtClean="0">
                <a:ea typeface="Gill Sans" charset="0"/>
                <a:cs typeface="Gill Sans" charset="0"/>
              </a:rPr>
              <a:t>Off-chip</a:t>
            </a:r>
            <a:endParaRPr lang="en-US" sz="2400" b="1" dirty="0">
              <a:ea typeface="Gill Sans" charset="0"/>
              <a:cs typeface="Gill Sans" charset="0"/>
            </a:endParaRPr>
          </a:p>
        </p:txBody>
      </p:sp>
      <p:sp>
        <p:nvSpPr>
          <p:cNvPr id="55" name="Rectangle 32"/>
          <p:cNvSpPr>
            <a:spLocks/>
          </p:cNvSpPr>
          <p:nvPr/>
        </p:nvSpPr>
        <p:spPr bwMode="auto">
          <a:xfrm>
            <a:off x="5366742" y="1714500"/>
            <a:ext cx="222744" cy="261610"/>
          </a:xfrm>
          <a:prstGeom prst="rect">
            <a:avLst/>
          </a:prstGeom>
          <a:noFill/>
          <a:ln w="12700">
            <a:noFill/>
            <a:miter lim="800000"/>
            <a:headEnd/>
            <a:tailEnd/>
          </a:ln>
        </p:spPr>
        <p:txBody>
          <a:bodyPr wrap="none" lIns="0" tIns="0" rIns="40638" bIns="0">
            <a:prstTxWarp prst="textNoShape">
              <a:avLst/>
            </a:prstTxWarp>
            <a:spAutoFit/>
          </a:bodyPr>
          <a:lstStyle/>
          <a:p>
            <a:pPr marL="40182"/>
            <a:r>
              <a:rPr lang="en-US" sz="1700">
                <a:latin typeface="Arial" charset="0"/>
                <a:ea typeface="Arial" charset="0"/>
                <a:cs typeface="Arial" charset="0"/>
                <a:sym typeface="Arial" charset="0"/>
              </a:rPr>
              <a:t>...</a:t>
            </a:r>
          </a:p>
        </p:txBody>
      </p:sp>
      <p:sp>
        <p:nvSpPr>
          <p:cNvPr id="42" name="AutoShape 18"/>
          <p:cNvSpPr>
            <a:spLocks/>
          </p:cNvSpPr>
          <p:nvPr/>
        </p:nvSpPr>
        <p:spPr bwMode="auto">
          <a:xfrm>
            <a:off x="1798860" y="1343215"/>
            <a:ext cx="5072063" cy="940359"/>
          </a:xfrm>
          <a:prstGeom prst="roundRect">
            <a:avLst>
              <a:gd name="adj" fmla="val 3417"/>
            </a:avLst>
          </a:prstGeom>
          <a:noFill/>
          <a:ln w="25400">
            <a:solidFill>
              <a:srgbClr val="D90B00"/>
            </a:solidFill>
            <a:miter lim="800000"/>
            <a:headEnd/>
            <a:tailEnd/>
          </a:ln>
        </p:spPr>
        <p:txBody>
          <a:bodyPr lIns="0" tIns="0" rIns="0" bIns="0">
            <a:prstTxWarp prst="textNoShape">
              <a:avLst/>
            </a:prstTxWarp>
          </a:bodyPr>
          <a:lstStyle/>
          <a:p>
            <a:pPr algn="ctr"/>
            <a:endParaRPr lang="en-US" dirty="0"/>
          </a:p>
        </p:txBody>
      </p:sp>
      <p:sp>
        <p:nvSpPr>
          <p:cNvPr id="43" name="AutoShape 18"/>
          <p:cNvSpPr>
            <a:spLocks/>
          </p:cNvSpPr>
          <p:nvPr/>
        </p:nvSpPr>
        <p:spPr bwMode="auto">
          <a:xfrm>
            <a:off x="2620784" y="2602277"/>
            <a:ext cx="3503022" cy="1610922"/>
          </a:xfrm>
          <a:prstGeom prst="roundRect">
            <a:avLst>
              <a:gd name="adj" fmla="val 3417"/>
            </a:avLst>
          </a:prstGeom>
          <a:noFill/>
          <a:ln w="25400">
            <a:solidFill>
              <a:srgbClr val="D90B00"/>
            </a:solidFill>
            <a:miter lim="800000"/>
            <a:headEnd/>
            <a:tailEnd/>
          </a:ln>
        </p:spPr>
        <p:txBody>
          <a:bodyPr lIns="0" tIns="0" rIns="0" bIns="0">
            <a:prstTxWarp prst="textNoShape">
              <a:avLst/>
            </a:prstTxWarp>
          </a:bodyPr>
          <a:lstStyle/>
          <a:p>
            <a:pPr algn="ctr"/>
            <a:endParaRPr lang="en-US" dirty="0"/>
          </a:p>
        </p:txBody>
      </p:sp>
      <p:sp>
        <p:nvSpPr>
          <p:cNvPr id="46" name="AutoShape 18"/>
          <p:cNvSpPr>
            <a:spLocks/>
          </p:cNvSpPr>
          <p:nvPr/>
        </p:nvSpPr>
        <p:spPr bwMode="auto">
          <a:xfrm>
            <a:off x="2086464" y="5007283"/>
            <a:ext cx="4601852" cy="1610922"/>
          </a:xfrm>
          <a:prstGeom prst="roundRect">
            <a:avLst>
              <a:gd name="adj" fmla="val 3417"/>
            </a:avLst>
          </a:prstGeom>
          <a:noFill/>
          <a:ln w="25400">
            <a:solidFill>
              <a:srgbClr val="D90B00"/>
            </a:solidFill>
            <a:miter lim="800000"/>
            <a:headEnd/>
            <a:tailEnd/>
          </a:ln>
        </p:spPr>
        <p:txBody>
          <a:bodyPr lIns="0" tIns="0" rIns="0" bIns="0">
            <a:prstTxWarp prst="textNoShape">
              <a:avLst/>
            </a:prstTxWarp>
          </a:bodyPr>
          <a:lstStyle/>
          <a:p>
            <a:pPr algn="ctr"/>
            <a:endParaRPr lang="en-US" dirty="0"/>
          </a:p>
        </p:txBody>
      </p:sp>
      <p:sp>
        <p:nvSpPr>
          <p:cNvPr id="47" name="AutoShape 18"/>
          <p:cNvSpPr>
            <a:spLocks/>
          </p:cNvSpPr>
          <p:nvPr/>
        </p:nvSpPr>
        <p:spPr bwMode="auto">
          <a:xfrm>
            <a:off x="2196703" y="2588968"/>
            <a:ext cx="4357688" cy="3760761"/>
          </a:xfrm>
          <a:prstGeom prst="roundRect">
            <a:avLst>
              <a:gd name="adj" fmla="val 3417"/>
            </a:avLst>
          </a:prstGeom>
          <a:noFill/>
          <a:ln w="25400">
            <a:solidFill>
              <a:srgbClr val="D90B00"/>
            </a:solidFill>
            <a:miter lim="800000"/>
            <a:headEnd/>
            <a:tailEnd/>
          </a:ln>
        </p:spPr>
        <p:txBody>
          <a:bodyPr lIns="0" tIns="0" rIns="0" bIns="0">
            <a:prstTxWarp prst="textNoShape">
              <a:avLst/>
            </a:prstTxWarp>
          </a:bodyPr>
          <a:lstStyle/>
          <a:p>
            <a:pPr algn="ctr"/>
            <a:endParaRPr lang="en-US" dirty="0"/>
          </a:p>
        </p:txBody>
      </p:sp>
      <p:sp>
        <p:nvSpPr>
          <p:cNvPr id="2" name="文本框 1"/>
          <p:cNvSpPr txBox="1"/>
          <p:nvPr/>
        </p:nvSpPr>
        <p:spPr>
          <a:xfrm>
            <a:off x="6697670" y="2498672"/>
            <a:ext cx="1680204" cy="1569660"/>
          </a:xfrm>
          <a:prstGeom prst="rect">
            <a:avLst/>
          </a:prstGeom>
          <a:noFill/>
        </p:spPr>
        <p:txBody>
          <a:bodyPr wrap="square" rtlCol="0">
            <a:spAutoFit/>
          </a:bodyPr>
          <a:lstStyle/>
          <a:p>
            <a:r>
              <a:rPr kumimoji="1" lang="en-US" altLang="zh-CN" sz="3200" b="1" dirty="0" smtClean="0">
                <a:solidFill>
                  <a:srgbClr val="FF0000"/>
                </a:solidFill>
              </a:rPr>
              <a:t>Shared Memory System</a:t>
            </a:r>
            <a:endParaRPr kumimoji="1" lang="zh-CN" altLang="en-US" sz="3200" b="1" dirty="0">
              <a:solidFill>
                <a:srgbClr val="FF0000"/>
              </a:solidFill>
            </a:endParaRPr>
          </a:p>
        </p:txBody>
      </p:sp>
    </p:spTree>
    <p:custDataLst>
      <p:tags r:id="rId1"/>
    </p:custDataLst>
    <p:extLst>
      <p:ext uri="{BB962C8B-B14F-4D97-AF65-F5344CB8AC3E}">
        <p14:creationId xmlns:p14="http://schemas.microsoft.com/office/powerpoint/2010/main" val="2368951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4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3" grpId="0" animBg="1"/>
      <p:bldP spid="43" grpId="1" animBg="1"/>
      <p:bldP spid="46" grpId="0" animBg="1"/>
      <p:bldP spid="46" grpId="1" animBg="1"/>
      <p:bldP spid="47" grpId="0" animBg="1"/>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SYSMON: Random Sampling </a:t>
            </a:r>
            <a:endParaRPr kumimoji="1" lang="zh-CN" altLang="en-US" dirty="0"/>
          </a:p>
        </p:txBody>
      </p:sp>
      <p:pic>
        <p:nvPicPr>
          <p:cNvPr id="7" name="图片 6" descr="all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9873" y="1521588"/>
            <a:ext cx="6280837" cy="4696650"/>
          </a:xfrm>
          <a:prstGeom prst="rect">
            <a:avLst/>
          </a:prstGeom>
        </p:spPr>
      </p:pic>
      <p:cxnSp>
        <p:nvCxnSpPr>
          <p:cNvPr id="9" name="直线连接符 8"/>
          <p:cNvCxnSpPr/>
          <p:nvPr/>
        </p:nvCxnSpPr>
        <p:spPr>
          <a:xfrm flipV="1">
            <a:off x="5408797" y="1798220"/>
            <a:ext cx="1648637" cy="21531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文本框 9"/>
          <p:cNvSpPr txBox="1"/>
          <p:nvPr/>
        </p:nvSpPr>
        <p:spPr>
          <a:xfrm>
            <a:off x="114300" y="1659200"/>
            <a:ext cx="3695700" cy="3816429"/>
          </a:xfrm>
          <a:prstGeom prst="rect">
            <a:avLst/>
          </a:prstGeom>
          <a:noFill/>
        </p:spPr>
        <p:txBody>
          <a:bodyPr wrap="square" rtlCol="0">
            <a:spAutoFit/>
          </a:bodyPr>
          <a:lstStyle/>
          <a:p>
            <a:r>
              <a:rPr kumimoji="1" lang="en-US" altLang="zh-CN" sz="2200" b="1" dirty="0" smtClean="0"/>
              <a:t>-- To Handle application with Large Footprint</a:t>
            </a:r>
          </a:p>
          <a:p>
            <a:endParaRPr kumimoji="1" lang="en-US" altLang="zh-CN" sz="2200" b="1" dirty="0" smtClean="0"/>
          </a:p>
          <a:p>
            <a:r>
              <a:rPr kumimoji="1" lang="en-US" altLang="zh-CN" sz="2200" b="1" dirty="0" smtClean="0"/>
              <a:t>-- Lower sampling overhead,</a:t>
            </a:r>
          </a:p>
          <a:p>
            <a:r>
              <a:rPr kumimoji="1" lang="en-US" altLang="zh-CN" sz="2200" b="1" dirty="0"/>
              <a:t>b</a:t>
            </a:r>
            <a:r>
              <a:rPr kumimoji="1" lang="en-US" altLang="zh-CN" sz="2200" b="1" dirty="0" smtClean="0"/>
              <a:t>ut Similar results.</a:t>
            </a:r>
          </a:p>
          <a:p>
            <a:endParaRPr kumimoji="1" lang="en-US" altLang="zh-CN" sz="2200" b="1" dirty="0"/>
          </a:p>
          <a:p>
            <a:r>
              <a:rPr kumimoji="1" lang="en-US" altLang="zh-CN" sz="2200" b="1" dirty="0" smtClean="0"/>
              <a:t>-- Runtime Sampling</a:t>
            </a:r>
          </a:p>
          <a:p>
            <a:endParaRPr kumimoji="1" lang="en-US" altLang="zh-CN" sz="2200" b="1" dirty="0" smtClean="0"/>
          </a:p>
          <a:p>
            <a:r>
              <a:rPr kumimoji="1" lang="en-US" altLang="zh-CN" sz="2200" b="1" dirty="0" smtClean="0"/>
              <a:t>-- Easy to be developed</a:t>
            </a:r>
          </a:p>
          <a:p>
            <a:endParaRPr kumimoji="1" lang="en-US" altLang="zh-CN" sz="2200" b="1" dirty="0"/>
          </a:p>
          <a:p>
            <a:r>
              <a:rPr kumimoji="1" lang="en-US" altLang="zh-CN" sz="2200" b="1" dirty="0" smtClean="0"/>
              <a:t>-- Diverse platforms</a:t>
            </a:r>
            <a:endParaRPr kumimoji="1" lang="zh-CN" altLang="en-US" sz="2200" b="1" dirty="0"/>
          </a:p>
        </p:txBody>
      </p:sp>
      <p:sp>
        <p:nvSpPr>
          <p:cNvPr id="3" name="文本框 2"/>
          <p:cNvSpPr txBox="1"/>
          <p:nvPr/>
        </p:nvSpPr>
        <p:spPr>
          <a:xfrm>
            <a:off x="109749" y="6162204"/>
            <a:ext cx="9688799" cy="584776"/>
          </a:xfrm>
          <a:prstGeom prst="rect">
            <a:avLst/>
          </a:prstGeom>
          <a:noFill/>
        </p:spPr>
        <p:txBody>
          <a:bodyPr wrap="square" rtlCol="0">
            <a:spAutoFit/>
          </a:bodyPr>
          <a:lstStyle/>
          <a:p>
            <a:r>
              <a:rPr kumimoji="1" lang="en-US" altLang="zh-CN" sz="3200" dirty="0" smtClean="0">
                <a:solidFill>
                  <a:srgbClr val="FF0000"/>
                </a:solidFill>
              </a:rPr>
              <a:t>5~10% PTE is enough to reflect the memory behavior </a:t>
            </a:r>
            <a:endParaRPr kumimoji="1" lang="zh-CN" altLang="en-US" sz="3200" dirty="0">
              <a:solidFill>
                <a:srgbClr val="FF0000"/>
              </a:solidFill>
            </a:endParaRPr>
          </a:p>
        </p:txBody>
      </p:sp>
    </p:spTree>
    <p:extLst>
      <p:ext uri="{BB962C8B-B14F-4D97-AF65-F5344CB8AC3E}">
        <p14:creationId xmlns:p14="http://schemas.microsoft.com/office/powerpoint/2010/main" val="8366207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38989"/>
            <a:ext cx="8229600" cy="1143000"/>
          </a:xfrm>
        </p:spPr>
        <p:txBody>
          <a:bodyPr>
            <a:normAutofit fontScale="90000"/>
          </a:bodyPr>
          <a:lstStyle/>
          <a:p>
            <a:r>
              <a:rPr kumimoji="1" lang="en-US" altLang="zh-CN" dirty="0" smtClean="0"/>
              <a:t>SYSMON: Classification based on Sampling Results</a:t>
            </a:r>
            <a:endParaRPr kumimoji="1" lang="zh-CN" altLang="en-US" dirty="0"/>
          </a:p>
        </p:txBody>
      </p:sp>
      <p:sp>
        <p:nvSpPr>
          <p:cNvPr id="3" name="内容占位符 2"/>
          <p:cNvSpPr>
            <a:spLocks noGrp="1"/>
          </p:cNvSpPr>
          <p:nvPr>
            <p:ph idx="1"/>
          </p:nvPr>
        </p:nvSpPr>
        <p:spPr>
          <a:xfrm>
            <a:off x="457200" y="1600200"/>
            <a:ext cx="8229600" cy="1060491"/>
          </a:xfrm>
        </p:spPr>
        <p:txBody>
          <a:bodyPr/>
          <a:lstStyle/>
          <a:p>
            <a:r>
              <a:rPr kumimoji="1" lang="en-US" altLang="zh-CN" dirty="0" smtClean="0"/>
              <a:t>Weighted Page Distribution </a:t>
            </a:r>
            <a:r>
              <a:rPr kumimoji="1" lang="zh-CN" altLang="en-US" dirty="0" smtClean="0">
                <a:sym typeface="Wingdings"/>
              </a:rPr>
              <a:t>“</a:t>
            </a:r>
            <a:r>
              <a:rPr kumimoji="1" lang="en-US" altLang="zh-CN" dirty="0" smtClean="0">
                <a:sym typeface="Wingdings"/>
              </a:rPr>
              <a:t>Locality</a:t>
            </a:r>
            <a:r>
              <a:rPr kumimoji="1" lang="zh-CN" altLang="en-US" dirty="0" smtClean="0">
                <a:sym typeface="Wingdings"/>
              </a:rPr>
              <a:t>”</a:t>
            </a:r>
            <a:endParaRPr kumimoji="1" lang="en-US" altLang="zh-CN" dirty="0" smtClean="0"/>
          </a:p>
          <a:p>
            <a:pPr marL="0" indent="0">
              <a:buNone/>
            </a:pPr>
            <a:r>
              <a:rPr lang="en-US" altLang="zh-CN" sz="2300" dirty="0"/>
              <a:t>WPD= (2xVH + 1.5xH +1xM + 0.5xL + 0.1xVL) / </a:t>
            </a:r>
            <a:r>
              <a:rPr lang="en-US" altLang="zh-CN" sz="2300" dirty="0" err="1"/>
              <a:t>all_used_pages_num</a:t>
            </a:r>
            <a:r>
              <a:rPr lang="zh-CN" altLang="zh-CN" sz="2300" dirty="0"/>
              <a:t> </a:t>
            </a:r>
            <a:endParaRPr kumimoji="1" lang="zh-CN" altLang="en-US" sz="2300" dirty="0"/>
          </a:p>
        </p:txBody>
      </p:sp>
      <p:pic>
        <p:nvPicPr>
          <p:cNvPr id="4" name="图片 3" descr="Macintosh HD:Users:liulei:Desktop:未命名.tiff"/>
          <p:cNvPicPr/>
          <p:nvPr/>
        </p:nvPicPr>
        <p:blipFill>
          <a:blip r:embed="rId2">
            <a:extLst>
              <a:ext uri="{28A0092B-C50C-407E-A947-70E740481C1C}">
                <a14:useLocalDpi xmlns:a14="http://schemas.microsoft.com/office/drawing/2010/main" val="0"/>
              </a:ext>
            </a:extLst>
          </a:blip>
          <a:srcRect/>
          <a:stretch>
            <a:fillRect/>
          </a:stretch>
        </p:blipFill>
        <p:spPr bwMode="auto">
          <a:xfrm>
            <a:off x="1393534" y="2675716"/>
            <a:ext cx="6288751" cy="4011894"/>
          </a:xfrm>
          <a:prstGeom prst="rect">
            <a:avLst/>
          </a:prstGeom>
          <a:noFill/>
          <a:ln>
            <a:noFill/>
          </a:ln>
        </p:spPr>
      </p:pic>
      <p:sp>
        <p:nvSpPr>
          <p:cNvPr id="5" name="矩形 4"/>
          <p:cNvSpPr/>
          <p:nvPr/>
        </p:nvSpPr>
        <p:spPr>
          <a:xfrm>
            <a:off x="6002402" y="2652584"/>
            <a:ext cx="1896713" cy="3973065"/>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37602735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171" y="108966"/>
            <a:ext cx="9150989" cy="1143000"/>
          </a:xfrm>
        </p:spPr>
        <p:txBody>
          <a:bodyPr>
            <a:normAutofit fontScale="90000"/>
          </a:bodyPr>
          <a:lstStyle/>
          <a:p>
            <a:r>
              <a:rPr kumimoji="1" lang="en-US" altLang="zh-CN" dirty="0" smtClean="0"/>
              <a:t>Let it Run On-the-Fly!</a:t>
            </a:r>
            <a:br>
              <a:rPr kumimoji="1" lang="en-US" altLang="zh-CN" dirty="0" smtClean="0"/>
            </a:br>
            <a:r>
              <a:rPr kumimoji="1" lang="en-US" altLang="zh-CN" sz="3300" dirty="0" smtClean="0"/>
              <a:t>-- Multi-Policy Framework: Supporting Diverse Memory Allocating Policies</a:t>
            </a:r>
            <a:endParaRPr kumimoji="1" lang="zh-CN" altLang="en-US" sz="3300" dirty="0"/>
          </a:p>
        </p:txBody>
      </p:sp>
      <p:pic>
        <p:nvPicPr>
          <p:cNvPr id="4" name="图片 3" descr="Macintosh HD:Users:liulei:Desktop:未命名.tiff"/>
          <p:cNvPicPr/>
          <p:nvPr/>
        </p:nvPicPr>
        <p:blipFill>
          <a:blip r:embed="rId2">
            <a:extLst>
              <a:ext uri="{28A0092B-C50C-407E-A947-70E740481C1C}">
                <a14:useLocalDpi xmlns:a14="http://schemas.microsoft.com/office/drawing/2010/main" val="0"/>
              </a:ext>
            </a:extLst>
          </a:blip>
          <a:srcRect/>
          <a:stretch>
            <a:fillRect/>
          </a:stretch>
        </p:blipFill>
        <p:spPr bwMode="auto">
          <a:xfrm>
            <a:off x="404173" y="1433884"/>
            <a:ext cx="7999506" cy="5065530"/>
          </a:xfrm>
          <a:prstGeom prst="rect">
            <a:avLst/>
          </a:prstGeom>
          <a:noFill/>
          <a:ln>
            <a:noFill/>
          </a:ln>
        </p:spPr>
      </p:pic>
      <p:sp>
        <p:nvSpPr>
          <p:cNvPr id="5" name="右箭头 4"/>
          <p:cNvSpPr/>
          <p:nvPr/>
        </p:nvSpPr>
        <p:spPr>
          <a:xfrm>
            <a:off x="3547798" y="2794000"/>
            <a:ext cx="866588" cy="508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 name="右箭头 5"/>
          <p:cNvSpPr/>
          <p:nvPr/>
        </p:nvSpPr>
        <p:spPr>
          <a:xfrm rot="10800000">
            <a:off x="7903590" y="5187577"/>
            <a:ext cx="866588" cy="508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7" name="右箭头 6"/>
          <p:cNvSpPr/>
          <p:nvPr/>
        </p:nvSpPr>
        <p:spPr>
          <a:xfrm rot="5400000">
            <a:off x="1832551" y="3978988"/>
            <a:ext cx="866588" cy="508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718028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02158"/>
            <a:ext cx="8229600" cy="1143000"/>
          </a:xfrm>
        </p:spPr>
        <p:txBody>
          <a:bodyPr>
            <a:normAutofit/>
          </a:bodyPr>
          <a:lstStyle/>
          <a:p>
            <a:r>
              <a:rPr kumimoji="1" lang="en-US" altLang="zh-CN" dirty="0" smtClean="0"/>
              <a:t>Experimental Results</a:t>
            </a:r>
            <a:endParaRPr kumimoji="1" lang="zh-CN" altLang="en-US" dirty="0"/>
          </a:p>
        </p:txBody>
      </p:sp>
      <p:sp>
        <p:nvSpPr>
          <p:cNvPr id="3" name="内容占位符 2"/>
          <p:cNvSpPr>
            <a:spLocks noGrp="1"/>
          </p:cNvSpPr>
          <p:nvPr>
            <p:ph idx="1"/>
          </p:nvPr>
        </p:nvSpPr>
        <p:spPr>
          <a:xfrm>
            <a:off x="380087" y="1129532"/>
            <a:ext cx="8686800" cy="1069761"/>
          </a:xfrm>
        </p:spPr>
        <p:txBody>
          <a:bodyPr/>
          <a:lstStyle/>
          <a:p>
            <a:r>
              <a:rPr kumimoji="1" lang="en-US" altLang="zh-CN" b="1" dirty="0" smtClean="0"/>
              <a:t>Horizontal, Vertical, Random (HVR) Framework outperforms the “Horizontal” Partitioning </a:t>
            </a:r>
            <a:endParaRPr kumimoji="1" lang="zh-CN" altLang="en-US" dirty="0"/>
          </a:p>
        </p:txBody>
      </p:sp>
      <p:pic>
        <p:nvPicPr>
          <p:cNvPr id="5" name="图片 4" descr="Macintosh HD:Users:liulei:Desktop:未命名.tiff"/>
          <p:cNvPicPr/>
          <p:nvPr/>
        </p:nvPicPr>
        <p:blipFill>
          <a:blip r:embed="rId3">
            <a:extLst>
              <a:ext uri="{28A0092B-C50C-407E-A947-70E740481C1C}">
                <a14:useLocalDpi xmlns:a14="http://schemas.microsoft.com/office/drawing/2010/main" val="0"/>
              </a:ext>
            </a:extLst>
          </a:blip>
          <a:srcRect/>
          <a:stretch>
            <a:fillRect/>
          </a:stretch>
        </p:blipFill>
        <p:spPr bwMode="auto">
          <a:xfrm>
            <a:off x="1145745" y="2299860"/>
            <a:ext cx="6761713" cy="4106922"/>
          </a:xfrm>
          <a:prstGeom prst="rect">
            <a:avLst/>
          </a:prstGeom>
          <a:noFill/>
          <a:ln>
            <a:noFill/>
          </a:ln>
        </p:spPr>
      </p:pic>
      <p:cxnSp>
        <p:nvCxnSpPr>
          <p:cNvPr id="11" name="直线箭头连接符 10"/>
          <p:cNvCxnSpPr/>
          <p:nvPr/>
        </p:nvCxnSpPr>
        <p:spPr>
          <a:xfrm flipV="1">
            <a:off x="4119930" y="2873984"/>
            <a:ext cx="696980" cy="15489"/>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1910987" y="6371449"/>
            <a:ext cx="5949896" cy="400110"/>
          </a:xfrm>
          <a:prstGeom prst="rect">
            <a:avLst/>
          </a:prstGeom>
          <a:noFill/>
        </p:spPr>
        <p:txBody>
          <a:bodyPr wrap="square" rtlCol="0">
            <a:spAutoFit/>
          </a:bodyPr>
          <a:lstStyle/>
          <a:p>
            <a:r>
              <a:rPr kumimoji="1" lang="en-US" altLang="zh-CN" sz="2000" b="1" dirty="0" smtClean="0">
                <a:solidFill>
                  <a:srgbClr val="FF0000"/>
                </a:solidFill>
              </a:rPr>
              <a:t>More experimental results can be found in our paper.</a:t>
            </a:r>
            <a:endParaRPr kumimoji="1" lang="zh-CN" altLang="en-US" sz="2000" b="1" dirty="0">
              <a:solidFill>
                <a:srgbClr val="FF0000"/>
              </a:solidFill>
            </a:endParaRPr>
          </a:p>
        </p:txBody>
      </p:sp>
    </p:spTree>
    <p:extLst>
      <p:ext uri="{BB962C8B-B14F-4D97-AF65-F5344CB8AC3E}">
        <p14:creationId xmlns:p14="http://schemas.microsoft.com/office/powerpoint/2010/main" val="144646491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359446"/>
            <a:ext cx="9144000" cy="1143000"/>
          </a:xfrm>
        </p:spPr>
        <p:txBody>
          <a:bodyPr>
            <a:normAutofit fontScale="90000"/>
          </a:bodyPr>
          <a:lstStyle/>
          <a:p>
            <a:r>
              <a:rPr kumimoji="1" lang="en-US" altLang="zh-CN" b="1" dirty="0" smtClean="0"/>
              <a:t>Topic 4: On Going Work……</a:t>
            </a:r>
            <a:r>
              <a:rPr kumimoji="1" lang="en-US" altLang="zh-CN" b="1" dirty="0"/>
              <a:t/>
            </a:r>
            <a:br>
              <a:rPr kumimoji="1" lang="en-US" altLang="zh-CN" b="1" dirty="0"/>
            </a:br>
            <a:r>
              <a:rPr kumimoji="1" lang="en-US" altLang="zh-CN" b="1" dirty="0" smtClean="0"/>
              <a:t>  </a:t>
            </a:r>
            <a:endParaRPr kumimoji="1" lang="zh-CN" altLang="en-US" b="1" dirty="0"/>
          </a:p>
        </p:txBody>
      </p:sp>
    </p:spTree>
    <p:extLst>
      <p:ext uri="{BB962C8B-B14F-4D97-AF65-F5344CB8AC3E}">
        <p14:creationId xmlns:p14="http://schemas.microsoft.com/office/powerpoint/2010/main" val="45890397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picture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672" y="2485235"/>
            <a:ext cx="4362548" cy="3313178"/>
          </a:xfrm>
          <a:prstGeom prst="rect">
            <a:avLst/>
          </a:prstGeom>
        </p:spPr>
      </p:pic>
      <p:sp>
        <p:nvSpPr>
          <p:cNvPr id="2" name="标题 1"/>
          <p:cNvSpPr>
            <a:spLocks noGrp="1"/>
          </p:cNvSpPr>
          <p:nvPr>
            <p:ph type="title"/>
          </p:nvPr>
        </p:nvSpPr>
        <p:spPr>
          <a:xfrm>
            <a:off x="-593605" y="385086"/>
            <a:ext cx="10193170" cy="1143000"/>
          </a:xfrm>
        </p:spPr>
        <p:txBody>
          <a:bodyPr>
            <a:normAutofit fontScale="90000"/>
          </a:bodyPr>
          <a:lstStyle/>
          <a:p>
            <a:r>
              <a:rPr kumimoji="1" lang="en-US" altLang="zh-CN" dirty="0"/>
              <a:t>A System Supporting Diversity and Heterogeneity</a:t>
            </a:r>
            <a:r>
              <a:rPr kumimoji="1" lang="en-US" altLang="zh-CN" b="1" dirty="0"/>
              <a:t/>
            </a:r>
            <a:br>
              <a:rPr kumimoji="1" lang="en-US" altLang="zh-CN" b="1" dirty="0"/>
            </a:br>
            <a:endParaRPr kumimoji="1" lang="zh-CN" altLang="en-US" dirty="0"/>
          </a:p>
        </p:txBody>
      </p:sp>
      <p:sp>
        <p:nvSpPr>
          <p:cNvPr id="3" name="内容占位符 2"/>
          <p:cNvSpPr>
            <a:spLocks noGrp="1"/>
          </p:cNvSpPr>
          <p:nvPr>
            <p:ph idx="1"/>
          </p:nvPr>
        </p:nvSpPr>
        <p:spPr>
          <a:xfrm>
            <a:off x="116543" y="1310274"/>
            <a:ext cx="8336455" cy="5537366"/>
          </a:xfrm>
        </p:spPr>
        <p:txBody>
          <a:bodyPr>
            <a:normAutofit fontScale="62500" lnSpcReduction="20000"/>
          </a:bodyPr>
          <a:lstStyle/>
          <a:p>
            <a:r>
              <a:rPr kumimoji="1" lang="en-US" altLang="zh-CN" sz="4400" b="1" dirty="0" smtClean="0"/>
              <a:t>Providing High Throughput and Quality of Service</a:t>
            </a:r>
          </a:p>
          <a:p>
            <a:pPr marL="0" indent="0">
              <a:buNone/>
            </a:pPr>
            <a:endParaRPr kumimoji="1" lang="en-US" altLang="zh-CN" sz="2400" dirty="0" smtClean="0">
              <a:solidFill>
                <a:srgbClr val="FF0000"/>
              </a:solidFill>
            </a:endParaRPr>
          </a:p>
          <a:p>
            <a:pPr marL="0" indent="0">
              <a:buNone/>
            </a:pPr>
            <a:r>
              <a:rPr kumimoji="1" lang="en-US" altLang="zh-CN" sz="3400" dirty="0"/>
              <a:t>1. </a:t>
            </a:r>
            <a:r>
              <a:rPr kumimoji="1" lang="en-US" altLang="zh-CN" sz="3400" b="1" dirty="0" smtClean="0"/>
              <a:t>Asymmetry Multi-Channel (Multi-Channel w/ Multi-Policies)</a:t>
            </a:r>
            <a:endParaRPr kumimoji="1" lang="en-US" altLang="zh-CN" sz="3400" b="1" dirty="0"/>
          </a:p>
          <a:p>
            <a:pPr marL="0" indent="0">
              <a:buNone/>
            </a:pPr>
            <a:r>
              <a:rPr kumimoji="1" lang="zh-CN" altLang="zh-CN" sz="3400" dirty="0" smtClean="0"/>
              <a:t>－</a:t>
            </a:r>
            <a:r>
              <a:rPr kumimoji="1" lang="en-US" altLang="zh-CN" sz="3400" dirty="0" smtClean="0"/>
              <a:t>Different Applications in Different Channel</a:t>
            </a:r>
          </a:p>
          <a:p>
            <a:pPr marL="0" indent="0">
              <a:buNone/>
            </a:pPr>
            <a:r>
              <a:rPr kumimoji="1" lang="zh-CN" altLang="zh-CN" sz="3400" dirty="0" smtClean="0"/>
              <a:t>－</a:t>
            </a:r>
            <a:r>
              <a:rPr kumimoji="1" lang="en-US" altLang="zh-CN" sz="3400" dirty="0" smtClean="0"/>
              <a:t>NVM</a:t>
            </a:r>
          </a:p>
          <a:p>
            <a:pPr marL="0" indent="0">
              <a:buNone/>
            </a:pPr>
            <a:endParaRPr kumimoji="1" lang="en-US" altLang="zh-CN" dirty="0"/>
          </a:p>
          <a:p>
            <a:pPr marL="0" indent="0">
              <a:buNone/>
            </a:pPr>
            <a:r>
              <a:rPr kumimoji="1" lang="en-US" altLang="zh-CN" sz="3400" dirty="0"/>
              <a:t>2. </a:t>
            </a:r>
            <a:r>
              <a:rPr kumimoji="1" lang="en-US" altLang="zh-CN" sz="3400" b="1" dirty="0" smtClean="0"/>
              <a:t>Going Vertical in More Deep</a:t>
            </a:r>
            <a:endParaRPr kumimoji="1" lang="en-US" altLang="zh-CN" sz="3400" b="1" dirty="0"/>
          </a:p>
          <a:p>
            <a:pPr marL="0" indent="0">
              <a:buNone/>
            </a:pPr>
            <a:r>
              <a:rPr kumimoji="1" lang="zh-CN" altLang="zh-CN" sz="3400" dirty="0" smtClean="0"/>
              <a:t>－</a:t>
            </a:r>
            <a:r>
              <a:rPr kumimoji="1" lang="en-US" altLang="zh-CN" sz="3400" dirty="0" smtClean="0"/>
              <a:t>Channel + BANK + Last Level Cache</a:t>
            </a:r>
          </a:p>
          <a:p>
            <a:pPr marL="0" indent="0">
              <a:buNone/>
            </a:pPr>
            <a:endParaRPr kumimoji="1" lang="en-US" altLang="zh-CN" dirty="0"/>
          </a:p>
          <a:p>
            <a:pPr marL="0" indent="0">
              <a:buNone/>
            </a:pPr>
            <a:r>
              <a:rPr kumimoji="1" lang="en-US" altLang="zh-CN" sz="3400" dirty="0"/>
              <a:t>3. </a:t>
            </a:r>
            <a:r>
              <a:rPr kumimoji="1" lang="en-US" altLang="zh-CN" sz="3400" b="1" dirty="0" smtClean="0"/>
              <a:t>Bank Balancing Aware System</a:t>
            </a:r>
            <a:r>
              <a:rPr kumimoji="1" lang="en-US" altLang="zh-CN" sz="3400" dirty="0" smtClean="0"/>
              <a:t> </a:t>
            </a:r>
          </a:p>
          <a:p>
            <a:pPr marL="0" indent="0">
              <a:buNone/>
            </a:pPr>
            <a:r>
              <a:rPr kumimoji="1" lang="zh-CN" altLang="en-US" sz="3400" dirty="0" smtClean="0"/>
              <a:t>－</a:t>
            </a:r>
            <a:r>
              <a:rPr kumimoji="1" lang="en-US" altLang="zh-CN" sz="3400" dirty="0" smtClean="0"/>
              <a:t>Providing Better Bandwidth Utilization</a:t>
            </a:r>
          </a:p>
          <a:p>
            <a:pPr marL="0" indent="0">
              <a:buNone/>
            </a:pPr>
            <a:r>
              <a:rPr kumimoji="1" lang="zh-CN" altLang="zh-CN" sz="3400" dirty="0" smtClean="0"/>
              <a:t>－</a:t>
            </a:r>
            <a:r>
              <a:rPr kumimoji="1" lang="en-US" altLang="zh-CN" sz="3400" dirty="0" smtClean="0"/>
              <a:t>Improving Bank Parallelism</a:t>
            </a:r>
          </a:p>
          <a:p>
            <a:pPr marL="0" indent="0">
              <a:buNone/>
            </a:pPr>
            <a:r>
              <a:rPr kumimoji="1" lang="zh-CN" altLang="zh-CN" sz="3400" dirty="0" smtClean="0"/>
              <a:t>－</a:t>
            </a:r>
            <a:r>
              <a:rPr kumimoji="1" lang="en-US" altLang="zh-CN" sz="3400" dirty="0" smtClean="0"/>
              <a:t>Compilation and Runtime Mechanism </a:t>
            </a:r>
          </a:p>
          <a:p>
            <a:pPr marL="0" indent="0">
              <a:buNone/>
            </a:pPr>
            <a:endParaRPr kumimoji="1" lang="en-US" altLang="zh-CN" dirty="0">
              <a:solidFill>
                <a:srgbClr val="FF0000"/>
              </a:solidFill>
            </a:endParaRPr>
          </a:p>
          <a:p>
            <a:pPr marL="0" indent="0">
              <a:buNone/>
            </a:pPr>
            <a:r>
              <a:rPr kumimoji="1" lang="en-US" altLang="zh-CN" sz="3400" dirty="0" smtClean="0"/>
              <a:t>4. </a:t>
            </a:r>
            <a:r>
              <a:rPr kumimoji="1" lang="en-US" altLang="zh-CN" sz="3400" b="1" dirty="0" smtClean="0"/>
              <a:t>Memory Scheduling + Partitioning + Random Interleaving</a:t>
            </a:r>
          </a:p>
          <a:p>
            <a:pPr marL="0" indent="0">
              <a:buNone/>
            </a:pPr>
            <a:r>
              <a:rPr kumimoji="1" lang="zh-CN" altLang="zh-CN" sz="3400" dirty="0" smtClean="0"/>
              <a:t>－</a:t>
            </a:r>
            <a:r>
              <a:rPr kumimoji="1" lang="en-US" altLang="zh-CN" sz="3400" dirty="0" smtClean="0"/>
              <a:t>Locality-Aware System</a:t>
            </a:r>
          </a:p>
          <a:p>
            <a:pPr marL="0" indent="0">
              <a:buNone/>
            </a:pPr>
            <a:r>
              <a:rPr kumimoji="1" lang="zh-CN" altLang="zh-CN" sz="3400" dirty="0" smtClean="0"/>
              <a:t>－</a:t>
            </a:r>
            <a:r>
              <a:rPr kumimoji="1" lang="en-US" altLang="zh-CN" sz="3400" dirty="0" smtClean="0"/>
              <a:t>Task Assignment </a:t>
            </a:r>
          </a:p>
        </p:txBody>
      </p:sp>
    </p:spTree>
    <p:extLst>
      <p:ext uri="{BB962C8B-B14F-4D97-AF65-F5344CB8AC3E}">
        <p14:creationId xmlns:p14="http://schemas.microsoft.com/office/powerpoint/2010/main" val="316406307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954954" y="1361657"/>
            <a:ext cx="1348815" cy="639379"/>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cxnSp>
        <p:nvCxnSpPr>
          <p:cNvPr id="14" name="直线连接符 13"/>
          <p:cNvCxnSpPr/>
          <p:nvPr/>
        </p:nvCxnSpPr>
        <p:spPr>
          <a:xfrm>
            <a:off x="1298364" y="2482761"/>
            <a:ext cx="6166069"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12" name="矩形 11"/>
          <p:cNvSpPr/>
          <p:nvPr/>
        </p:nvSpPr>
        <p:spPr>
          <a:xfrm>
            <a:off x="5053062" y="3087106"/>
            <a:ext cx="1348815" cy="639379"/>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 name="内容占位符 2"/>
          <p:cNvSpPr>
            <a:spLocks noGrp="1"/>
          </p:cNvSpPr>
          <p:nvPr>
            <p:ph idx="1"/>
          </p:nvPr>
        </p:nvSpPr>
        <p:spPr>
          <a:xfrm>
            <a:off x="261960" y="409617"/>
            <a:ext cx="8974783" cy="563179"/>
          </a:xfrm>
        </p:spPr>
        <p:txBody>
          <a:bodyPr>
            <a:noAutofit/>
          </a:bodyPr>
          <a:lstStyle/>
          <a:p>
            <a:pPr marL="0" indent="0">
              <a:buNone/>
            </a:pPr>
            <a:r>
              <a:rPr lang="en-US" altLang="zh-CN" sz="2600" b="1" dirty="0" smtClean="0"/>
              <a:t>A Case for Heterogeneous </a:t>
            </a:r>
            <a:r>
              <a:rPr lang="en-US" altLang="zh-CN" sz="2600" b="1" dirty="0"/>
              <a:t>and Memory Intensive </a:t>
            </a:r>
            <a:r>
              <a:rPr lang="en-US" altLang="zh-CN" sz="2600" b="1" dirty="0" smtClean="0"/>
              <a:t>Architecture</a:t>
            </a:r>
          </a:p>
        </p:txBody>
      </p:sp>
      <p:sp>
        <p:nvSpPr>
          <p:cNvPr id="4" name="圆角矩形 3"/>
          <p:cNvSpPr/>
          <p:nvPr/>
        </p:nvSpPr>
        <p:spPr>
          <a:xfrm>
            <a:off x="2162703" y="1352898"/>
            <a:ext cx="4195379" cy="648138"/>
          </a:xfrm>
          <a:prstGeom prst="round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 name="下箭头 4"/>
          <p:cNvSpPr/>
          <p:nvPr/>
        </p:nvSpPr>
        <p:spPr>
          <a:xfrm>
            <a:off x="2734777" y="2149940"/>
            <a:ext cx="472966" cy="7795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 name="下箭头 5"/>
          <p:cNvSpPr/>
          <p:nvPr/>
        </p:nvSpPr>
        <p:spPr>
          <a:xfrm>
            <a:off x="5497247" y="2149940"/>
            <a:ext cx="472966" cy="779517"/>
          </a:xfrm>
          <a:prstGeom prst="down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7" name="文本框 6"/>
          <p:cNvSpPr txBox="1"/>
          <p:nvPr/>
        </p:nvSpPr>
        <p:spPr>
          <a:xfrm>
            <a:off x="2950448" y="1474784"/>
            <a:ext cx="2730811" cy="369332"/>
          </a:xfrm>
          <a:prstGeom prst="rect">
            <a:avLst/>
          </a:prstGeom>
          <a:noFill/>
        </p:spPr>
        <p:txBody>
          <a:bodyPr wrap="none" rtlCol="0">
            <a:spAutoFit/>
          </a:bodyPr>
          <a:lstStyle/>
          <a:p>
            <a:r>
              <a:rPr kumimoji="1" lang="en-US" altLang="zh-CN" dirty="0" smtClean="0"/>
              <a:t>OS Physical Page Allocating</a:t>
            </a:r>
            <a:endParaRPr kumimoji="1" lang="zh-CN" altLang="en-US" dirty="0"/>
          </a:p>
        </p:txBody>
      </p:sp>
      <p:sp>
        <p:nvSpPr>
          <p:cNvPr id="8" name="矩形 7"/>
          <p:cNvSpPr/>
          <p:nvPr/>
        </p:nvSpPr>
        <p:spPr>
          <a:xfrm>
            <a:off x="2305608" y="3087106"/>
            <a:ext cx="1348815" cy="639379"/>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0" name="文本框 9"/>
          <p:cNvSpPr txBox="1"/>
          <p:nvPr/>
        </p:nvSpPr>
        <p:spPr>
          <a:xfrm>
            <a:off x="2582449" y="3199498"/>
            <a:ext cx="782937" cy="369332"/>
          </a:xfrm>
          <a:prstGeom prst="rect">
            <a:avLst/>
          </a:prstGeom>
          <a:noFill/>
        </p:spPr>
        <p:txBody>
          <a:bodyPr wrap="none" rtlCol="0">
            <a:spAutoFit/>
          </a:bodyPr>
          <a:lstStyle/>
          <a:p>
            <a:r>
              <a:rPr kumimoji="1" lang="en-US" altLang="zh-CN" dirty="0" smtClean="0"/>
              <a:t>DRAM</a:t>
            </a:r>
            <a:endParaRPr kumimoji="1" lang="zh-CN" altLang="en-US" dirty="0"/>
          </a:p>
        </p:txBody>
      </p:sp>
      <p:sp>
        <p:nvSpPr>
          <p:cNvPr id="11" name="文本框 10"/>
          <p:cNvSpPr txBox="1"/>
          <p:nvPr/>
        </p:nvSpPr>
        <p:spPr>
          <a:xfrm>
            <a:off x="5184365" y="3226341"/>
            <a:ext cx="1095387" cy="369332"/>
          </a:xfrm>
          <a:prstGeom prst="rect">
            <a:avLst/>
          </a:prstGeom>
          <a:noFill/>
        </p:spPr>
        <p:txBody>
          <a:bodyPr wrap="square" rtlCol="0">
            <a:spAutoFit/>
          </a:bodyPr>
          <a:lstStyle/>
          <a:p>
            <a:r>
              <a:rPr kumimoji="1" lang="en-US" altLang="zh-CN" dirty="0" smtClean="0"/>
              <a:t>PCM/STT</a:t>
            </a:r>
            <a:endParaRPr kumimoji="1" lang="zh-CN" altLang="en-US" dirty="0"/>
          </a:p>
        </p:txBody>
      </p:sp>
      <p:sp>
        <p:nvSpPr>
          <p:cNvPr id="15" name="文本框 14"/>
          <p:cNvSpPr txBox="1"/>
          <p:nvPr/>
        </p:nvSpPr>
        <p:spPr>
          <a:xfrm>
            <a:off x="7139497" y="1344137"/>
            <a:ext cx="979730" cy="646331"/>
          </a:xfrm>
          <a:prstGeom prst="rect">
            <a:avLst/>
          </a:prstGeom>
          <a:noFill/>
        </p:spPr>
        <p:txBody>
          <a:bodyPr wrap="none" rtlCol="0">
            <a:spAutoFit/>
          </a:bodyPr>
          <a:lstStyle/>
          <a:p>
            <a:r>
              <a:rPr kumimoji="1" lang="en-US" altLang="zh-CN" dirty="0" smtClean="0"/>
              <a:t>OS Level </a:t>
            </a:r>
          </a:p>
          <a:p>
            <a:r>
              <a:rPr kumimoji="1" lang="en-US" altLang="zh-CN" dirty="0" smtClean="0"/>
              <a:t>Monitor</a:t>
            </a:r>
            <a:endParaRPr kumimoji="1" lang="zh-CN" altLang="en-US" dirty="0"/>
          </a:p>
        </p:txBody>
      </p:sp>
      <p:cxnSp>
        <p:nvCxnSpPr>
          <p:cNvPr id="18" name="直线箭头连接符 17"/>
          <p:cNvCxnSpPr/>
          <p:nvPr/>
        </p:nvCxnSpPr>
        <p:spPr>
          <a:xfrm>
            <a:off x="6384359" y="1676968"/>
            <a:ext cx="553077" cy="4379"/>
          </a:xfrm>
          <a:prstGeom prst="straightConnector1">
            <a:avLst/>
          </a:prstGeom>
          <a:ln w="41275">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19" name="文本框 18"/>
          <p:cNvSpPr txBox="1"/>
          <p:nvPr/>
        </p:nvSpPr>
        <p:spPr>
          <a:xfrm>
            <a:off x="4972114" y="3865889"/>
            <a:ext cx="1724751" cy="369332"/>
          </a:xfrm>
          <a:prstGeom prst="rect">
            <a:avLst/>
          </a:prstGeom>
          <a:noFill/>
        </p:spPr>
        <p:txBody>
          <a:bodyPr wrap="none" rtlCol="0">
            <a:spAutoFit/>
          </a:bodyPr>
          <a:lstStyle/>
          <a:p>
            <a:r>
              <a:rPr kumimoji="1" lang="en-US" altLang="zh-CN" dirty="0" smtClean="0"/>
              <a:t>Reading Domain</a:t>
            </a:r>
            <a:endParaRPr kumimoji="1" lang="zh-CN" altLang="en-US" dirty="0"/>
          </a:p>
        </p:txBody>
      </p:sp>
      <p:sp>
        <p:nvSpPr>
          <p:cNvPr id="20" name="文本框 19"/>
          <p:cNvSpPr txBox="1"/>
          <p:nvPr/>
        </p:nvSpPr>
        <p:spPr>
          <a:xfrm>
            <a:off x="2171462" y="3859160"/>
            <a:ext cx="1667156" cy="369332"/>
          </a:xfrm>
          <a:prstGeom prst="rect">
            <a:avLst/>
          </a:prstGeom>
          <a:noFill/>
        </p:spPr>
        <p:txBody>
          <a:bodyPr wrap="none" rtlCol="0">
            <a:spAutoFit/>
          </a:bodyPr>
          <a:lstStyle/>
          <a:p>
            <a:r>
              <a:rPr kumimoji="1" lang="en-US" altLang="zh-CN" dirty="0" smtClean="0"/>
              <a:t>Writing Domain</a:t>
            </a:r>
            <a:endParaRPr kumimoji="1" lang="zh-CN" altLang="en-US" dirty="0"/>
          </a:p>
        </p:txBody>
      </p:sp>
      <p:cxnSp>
        <p:nvCxnSpPr>
          <p:cNvPr id="24" name="直线箭头连接符 23"/>
          <p:cNvCxnSpPr/>
          <p:nvPr/>
        </p:nvCxnSpPr>
        <p:spPr>
          <a:xfrm>
            <a:off x="3772173" y="3475988"/>
            <a:ext cx="1199941" cy="0"/>
          </a:xfrm>
          <a:prstGeom prst="straightConnector1">
            <a:avLst/>
          </a:prstGeom>
          <a:ln w="41275">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28" name="文本框 27"/>
          <p:cNvSpPr txBox="1"/>
          <p:nvPr/>
        </p:nvSpPr>
        <p:spPr>
          <a:xfrm>
            <a:off x="3879409" y="3126545"/>
            <a:ext cx="1092706" cy="646331"/>
          </a:xfrm>
          <a:prstGeom prst="rect">
            <a:avLst/>
          </a:prstGeom>
          <a:noFill/>
        </p:spPr>
        <p:txBody>
          <a:bodyPr wrap="square" rtlCol="0">
            <a:spAutoFit/>
          </a:bodyPr>
          <a:lstStyle/>
          <a:p>
            <a:r>
              <a:rPr kumimoji="1" lang="en-US" altLang="zh-CN" dirty="0" smtClean="0"/>
              <a:t>Page Migration</a:t>
            </a:r>
            <a:endParaRPr kumimoji="1" lang="zh-CN" altLang="en-US" dirty="0"/>
          </a:p>
        </p:txBody>
      </p:sp>
      <p:sp>
        <p:nvSpPr>
          <p:cNvPr id="29" name="AutoShape 18"/>
          <p:cNvSpPr>
            <a:spLocks/>
          </p:cNvSpPr>
          <p:nvPr/>
        </p:nvSpPr>
        <p:spPr bwMode="auto">
          <a:xfrm>
            <a:off x="4610408" y="2589177"/>
            <a:ext cx="2293008" cy="1664465"/>
          </a:xfrm>
          <a:prstGeom prst="roundRect">
            <a:avLst>
              <a:gd name="adj" fmla="val 3417"/>
            </a:avLst>
          </a:prstGeom>
          <a:noFill/>
          <a:ln w="25400">
            <a:solidFill>
              <a:srgbClr val="D90B00"/>
            </a:solidFill>
            <a:miter lim="800000"/>
            <a:headEnd/>
            <a:tailEnd/>
          </a:ln>
          <a:effectLst>
            <a:glow>
              <a:schemeClr val="accent2">
                <a:satMod val="175000"/>
                <a:alpha val="40000"/>
              </a:schemeClr>
            </a:glow>
          </a:effectLst>
        </p:spPr>
        <p:txBody>
          <a:bodyPr lIns="0" tIns="0" rIns="0" bIns="0">
            <a:prstTxWarp prst="textNoShape">
              <a:avLst/>
            </a:prstTxWarp>
          </a:bodyPr>
          <a:lstStyle/>
          <a:p>
            <a:pPr algn="ctr"/>
            <a:endParaRPr lang="en-US" dirty="0"/>
          </a:p>
        </p:txBody>
      </p:sp>
      <p:sp>
        <p:nvSpPr>
          <p:cNvPr id="2" name="文本框 1"/>
          <p:cNvSpPr txBox="1"/>
          <p:nvPr/>
        </p:nvSpPr>
        <p:spPr>
          <a:xfrm>
            <a:off x="1211378" y="2002520"/>
            <a:ext cx="1122624" cy="1200329"/>
          </a:xfrm>
          <a:prstGeom prst="rect">
            <a:avLst/>
          </a:prstGeom>
          <a:noFill/>
        </p:spPr>
        <p:txBody>
          <a:bodyPr wrap="square" rtlCol="0">
            <a:spAutoFit/>
          </a:bodyPr>
          <a:lstStyle/>
          <a:p>
            <a:r>
              <a:rPr kumimoji="1" lang="en-US" altLang="zh-CN" dirty="0" smtClean="0"/>
              <a:t>OS</a:t>
            </a:r>
          </a:p>
          <a:p>
            <a:endParaRPr kumimoji="1" lang="en-US" altLang="zh-CN" dirty="0"/>
          </a:p>
          <a:p>
            <a:r>
              <a:rPr kumimoji="1" lang="en-US" altLang="zh-CN" dirty="0" smtClean="0"/>
              <a:t>Hardware</a:t>
            </a:r>
          </a:p>
          <a:p>
            <a:endParaRPr kumimoji="1" lang="zh-CN" altLang="en-US" dirty="0"/>
          </a:p>
        </p:txBody>
      </p:sp>
      <p:sp>
        <p:nvSpPr>
          <p:cNvPr id="17" name="矩形 16"/>
          <p:cNvSpPr/>
          <p:nvPr/>
        </p:nvSpPr>
        <p:spPr>
          <a:xfrm>
            <a:off x="4854" y="4811564"/>
            <a:ext cx="9095644" cy="1384995"/>
          </a:xfrm>
          <a:prstGeom prst="rect">
            <a:avLst/>
          </a:prstGeom>
        </p:spPr>
        <p:txBody>
          <a:bodyPr wrap="square">
            <a:spAutoFit/>
          </a:bodyPr>
          <a:lstStyle/>
          <a:p>
            <a:pPr marL="342900" indent="-342900">
              <a:buAutoNum type="arabicPeriod"/>
            </a:pPr>
            <a:r>
              <a:rPr kumimoji="1" lang="en-US" altLang="zh-CN" sz="2100" b="1" dirty="0" smtClean="0"/>
              <a:t>Multi</a:t>
            </a:r>
            <a:r>
              <a:rPr kumimoji="1" lang="en-US" altLang="zh-CN" sz="2100" b="1" dirty="0"/>
              <a:t>-Channel </a:t>
            </a:r>
            <a:r>
              <a:rPr kumimoji="1" lang="en-US" altLang="zh-CN" sz="2100" b="1" dirty="0" smtClean="0"/>
              <a:t>with </a:t>
            </a:r>
            <a:r>
              <a:rPr kumimoji="1" lang="en-US" altLang="zh-CN" sz="2100" b="1" dirty="0"/>
              <a:t>Multi-</a:t>
            </a:r>
            <a:r>
              <a:rPr kumimoji="1" lang="en-US" altLang="zh-CN" sz="2100" b="1" dirty="0" smtClean="0"/>
              <a:t>Policies to support Heterogeneous Memory System</a:t>
            </a:r>
          </a:p>
          <a:p>
            <a:pPr marL="342900" indent="-342900">
              <a:buAutoNum type="arabicPeriod"/>
            </a:pPr>
            <a:r>
              <a:rPr kumimoji="1" lang="en-US" altLang="zh-CN" sz="2100" b="1" dirty="0" smtClean="0"/>
              <a:t>Operating System supports “Computing Near Memory”</a:t>
            </a:r>
          </a:p>
          <a:p>
            <a:pPr marL="342900" indent="-342900">
              <a:buAutoNum type="arabicPeriod"/>
            </a:pPr>
            <a:r>
              <a:rPr kumimoji="1" lang="en-US" altLang="zh-CN" sz="2100" b="1" dirty="0" smtClean="0"/>
              <a:t>Understanding the memory patterns, and then Guide the memory policies, and data (re-)organization</a:t>
            </a:r>
            <a:endParaRPr kumimoji="1" lang="en-US" altLang="zh-CN" sz="2100" b="1" dirty="0"/>
          </a:p>
        </p:txBody>
      </p:sp>
    </p:spTree>
    <p:extLst>
      <p:ext uri="{BB962C8B-B14F-4D97-AF65-F5344CB8AC3E}">
        <p14:creationId xmlns:p14="http://schemas.microsoft.com/office/powerpoint/2010/main" val="12734987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Conclusion</a:t>
            </a:r>
            <a:endParaRPr kumimoji="1" lang="zh-CN" altLang="en-US" dirty="0"/>
          </a:p>
        </p:txBody>
      </p:sp>
      <p:sp>
        <p:nvSpPr>
          <p:cNvPr id="3" name="内容占位符 2"/>
          <p:cNvSpPr>
            <a:spLocks noGrp="1"/>
          </p:cNvSpPr>
          <p:nvPr>
            <p:ph idx="1"/>
          </p:nvPr>
        </p:nvSpPr>
        <p:spPr>
          <a:xfrm>
            <a:off x="94737" y="1336876"/>
            <a:ext cx="9207597" cy="5552103"/>
          </a:xfrm>
        </p:spPr>
        <p:txBody>
          <a:bodyPr>
            <a:normAutofit fontScale="92500"/>
          </a:bodyPr>
          <a:lstStyle/>
          <a:p>
            <a:r>
              <a:rPr kumimoji="1" lang="en-US" altLang="zh-CN" sz="4000" dirty="0" smtClean="0">
                <a:solidFill>
                  <a:srgbClr val="FF0000"/>
                </a:solidFill>
              </a:rPr>
              <a:t>Horizontal and Vertical Partitioning</a:t>
            </a:r>
          </a:p>
          <a:p>
            <a:pPr marL="0" indent="0">
              <a:buNone/>
            </a:pPr>
            <a:r>
              <a:rPr kumimoji="1" lang="en-US" altLang="zh-CN" dirty="0" smtClean="0">
                <a:solidFill>
                  <a:srgbClr val="FF0000"/>
                </a:solidFill>
              </a:rPr>
              <a:t>-- Brings up to 21% improvement</a:t>
            </a:r>
          </a:p>
          <a:p>
            <a:pPr marL="0" indent="0">
              <a:buNone/>
            </a:pPr>
            <a:r>
              <a:rPr kumimoji="1" lang="en-US" altLang="zh-CN" dirty="0" smtClean="0">
                <a:solidFill>
                  <a:srgbClr val="FF0000"/>
                </a:solidFill>
              </a:rPr>
              <a:t>-- Outperforms the Horizontal partitioning  </a:t>
            </a:r>
          </a:p>
          <a:p>
            <a:r>
              <a:rPr kumimoji="1" lang="en-US" altLang="zh-CN" sz="4000" dirty="0">
                <a:solidFill>
                  <a:srgbClr val="4F6228"/>
                </a:solidFill>
              </a:rPr>
              <a:t>C</a:t>
            </a:r>
            <a:r>
              <a:rPr kumimoji="1" lang="en-US" altLang="zh-CN" sz="4000" dirty="0" smtClean="0">
                <a:solidFill>
                  <a:srgbClr val="4F6228"/>
                </a:solidFill>
              </a:rPr>
              <a:t>losing the “gap” between arch. and OS</a:t>
            </a:r>
          </a:p>
          <a:p>
            <a:pPr marL="0" indent="0">
              <a:buNone/>
            </a:pPr>
            <a:r>
              <a:rPr kumimoji="1" lang="en-US" altLang="zh-CN" dirty="0" smtClean="0">
                <a:solidFill>
                  <a:srgbClr val="4F6228"/>
                </a:solidFill>
              </a:rPr>
              <a:t>-- Makes OS take advantages of arch. Features</a:t>
            </a:r>
          </a:p>
          <a:p>
            <a:pPr marL="0" indent="0">
              <a:buNone/>
            </a:pPr>
            <a:r>
              <a:rPr kumimoji="1" lang="en-US" altLang="zh-CN" dirty="0" smtClean="0">
                <a:solidFill>
                  <a:srgbClr val="4F6228"/>
                </a:solidFill>
              </a:rPr>
              <a:t>-- Application-Arch.-Aware Memory Management (HVR) </a:t>
            </a:r>
          </a:p>
          <a:p>
            <a:r>
              <a:rPr kumimoji="1" lang="en-US" altLang="zh-CN" sz="4000" dirty="0">
                <a:solidFill>
                  <a:schemeClr val="accent5">
                    <a:lumMod val="75000"/>
                  </a:schemeClr>
                </a:solidFill>
              </a:rPr>
              <a:t>Memory optimization</a:t>
            </a:r>
          </a:p>
          <a:p>
            <a:pPr marL="0" indent="0">
              <a:buNone/>
            </a:pPr>
            <a:r>
              <a:rPr kumimoji="1" lang="en-US" altLang="zh-CN" dirty="0" smtClean="0">
                <a:solidFill>
                  <a:schemeClr val="accent5">
                    <a:lumMod val="75000"/>
                  </a:schemeClr>
                </a:solidFill>
              </a:rPr>
              <a:t>-- We try to approach it from OS angle</a:t>
            </a:r>
          </a:p>
          <a:p>
            <a:pPr marL="0" indent="0">
              <a:buNone/>
            </a:pPr>
            <a:r>
              <a:rPr kumimoji="1" lang="en-US" altLang="zh-CN" dirty="0" smtClean="0">
                <a:solidFill>
                  <a:schemeClr val="accent5">
                    <a:lumMod val="75000"/>
                  </a:schemeClr>
                </a:solidFill>
              </a:rPr>
              <a:t>-- Optimizes the memory allocating/organizing in the root</a:t>
            </a:r>
            <a:endParaRPr kumimoji="1" lang="zh-CN" altLang="en-US" dirty="0">
              <a:solidFill>
                <a:schemeClr val="accent5">
                  <a:lumMod val="75000"/>
                </a:schemeClr>
              </a:solidFill>
            </a:endParaRPr>
          </a:p>
        </p:txBody>
      </p:sp>
    </p:spTree>
    <p:extLst>
      <p:ext uri="{BB962C8B-B14F-4D97-AF65-F5344CB8AC3E}">
        <p14:creationId xmlns:p14="http://schemas.microsoft.com/office/powerpoint/2010/main" val="17705944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未命名.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763" y="642156"/>
            <a:ext cx="7283663" cy="5340577"/>
          </a:xfrm>
          <a:prstGeom prst="rect">
            <a:avLst/>
          </a:prstGeom>
        </p:spPr>
      </p:pic>
    </p:spTree>
    <p:extLst>
      <p:ext uri="{BB962C8B-B14F-4D97-AF65-F5344CB8AC3E}">
        <p14:creationId xmlns:p14="http://schemas.microsoft.com/office/powerpoint/2010/main" val="191460063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46694"/>
            <a:ext cx="8229600" cy="1143000"/>
          </a:xfrm>
        </p:spPr>
        <p:txBody>
          <a:bodyPr>
            <a:normAutofit/>
          </a:bodyPr>
          <a:lstStyle/>
          <a:p>
            <a:pPr>
              <a:lnSpc>
                <a:spcPts val="3600"/>
              </a:lnSpc>
            </a:pPr>
            <a:r>
              <a:rPr kumimoji="1" lang="en-US" altLang="zh-CN" dirty="0" smtClean="0"/>
              <a:t>DRAM</a:t>
            </a:r>
            <a:r>
              <a:rPr kumimoji="1" lang="en-US" altLang="zh-CN" dirty="0"/>
              <a:t> </a:t>
            </a:r>
            <a:r>
              <a:rPr kumimoji="1" lang="en-US" altLang="zh-CN" dirty="0" smtClean="0"/>
              <a:t>Organization</a:t>
            </a:r>
            <a:br>
              <a:rPr kumimoji="1" lang="en-US" altLang="zh-CN" dirty="0" smtClean="0"/>
            </a:br>
            <a:r>
              <a:rPr kumimoji="1" lang="en-US" altLang="zh-CN" dirty="0" smtClean="0"/>
              <a:t>                             </a:t>
            </a:r>
            <a:r>
              <a:rPr kumimoji="1" lang="zh-CN" altLang="zh-CN" sz="2700" dirty="0" smtClean="0"/>
              <a:t>－</a:t>
            </a:r>
            <a:r>
              <a:rPr kumimoji="1" lang="en-US" altLang="zh-CN" sz="2700" dirty="0" smtClean="0"/>
              <a:t>From the View of MC</a:t>
            </a:r>
            <a:endParaRPr kumimoji="1" lang="zh-CN" altLang="en-US" sz="2700" dirty="0"/>
          </a:p>
        </p:txBody>
      </p:sp>
      <p:pic>
        <p:nvPicPr>
          <p:cNvPr id="4" name="图片 3" descr="未命名.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1175" y="1417638"/>
            <a:ext cx="5510345" cy="5025919"/>
          </a:xfrm>
          <a:prstGeom prst="rect">
            <a:avLst/>
          </a:prstGeom>
        </p:spPr>
      </p:pic>
      <p:sp>
        <p:nvSpPr>
          <p:cNvPr id="8" name="矩形 7"/>
          <p:cNvSpPr/>
          <p:nvPr/>
        </p:nvSpPr>
        <p:spPr>
          <a:xfrm>
            <a:off x="3256124" y="4150810"/>
            <a:ext cx="1253011" cy="357975"/>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cxnSp>
        <p:nvCxnSpPr>
          <p:cNvPr id="7" name="直线箭头连接符 6"/>
          <p:cNvCxnSpPr/>
          <p:nvPr/>
        </p:nvCxnSpPr>
        <p:spPr>
          <a:xfrm>
            <a:off x="3882630" y="2999460"/>
            <a:ext cx="0" cy="12610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 name="直线连接符 4"/>
          <p:cNvCxnSpPr/>
          <p:nvPr/>
        </p:nvCxnSpPr>
        <p:spPr>
          <a:xfrm>
            <a:off x="3368486" y="2999460"/>
            <a:ext cx="1044771" cy="0"/>
          </a:xfrm>
          <a:prstGeom prst="line">
            <a:avLst/>
          </a:prstGeom>
          <a:ln w="139700"/>
        </p:spPr>
        <p:style>
          <a:lnRef idx="2">
            <a:schemeClr val="accent1"/>
          </a:lnRef>
          <a:fillRef idx="0">
            <a:schemeClr val="accent1"/>
          </a:fillRef>
          <a:effectRef idx="1">
            <a:schemeClr val="accent1"/>
          </a:effectRef>
          <a:fontRef idx="minor">
            <a:schemeClr val="tx1"/>
          </a:fontRef>
        </p:style>
      </p:cxnSp>
      <p:sp>
        <p:nvSpPr>
          <p:cNvPr id="12" name="矩形 11"/>
          <p:cNvSpPr/>
          <p:nvPr/>
        </p:nvSpPr>
        <p:spPr>
          <a:xfrm>
            <a:off x="3957857" y="4260495"/>
            <a:ext cx="198146" cy="153125"/>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cxnSp>
        <p:nvCxnSpPr>
          <p:cNvPr id="14" name="直线连接符 13"/>
          <p:cNvCxnSpPr/>
          <p:nvPr/>
        </p:nvCxnSpPr>
        <p:spPr>
          <a:xfrm>
            <a:off x="6043461" y="5215278"/>
            <a:ext cx="0" cy="279229"/>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直线连接符 15"/>
          <p:cNvCxnSpPr/>
          <p:nvPr/>
        </p:nvCxnSpPr>
        <p:spPr>
          <a:xfrm>
            <a:off x="6511094" y="5075663"/>
            <a:ext cx="0" cy="1040353"/>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直线连接符 17"/>
          <p:cNvCxnSpPr/>
          <p:nvPr/>
        </p:nvCxnSpPr>
        <p:spPr>
          <a:xfrm>
            <a:off x="6907386" y="4665102"/>
            <a:ext cx="0" cy="829405"/>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直线连接符 19"/>
          <p:cNvCxnSpPr/>
          <p:nvPr/>
        </p:nvCxnSpPr>
        <p:spPr>
          <a:xfrm flipH="1">
            <a:off x="6043461" y="5494507"/>
            <a:ext cx="86392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直线连接符 22"/>
          <p:cNvCxnSpPr/>
          <p:nvPr/>
        </p:nvCxnSpPr>
        <p:spPr>
          <a:xfrm flipH="1">
            <a:off x="5871621" y="6124298"/>
            <a:ext cx="639474"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04079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4.72131E-6 -1.05141E-6 L -0.00138 0.18921 " pathEditMode="relative" rAng="0" ptsTypes="AA">
                                      <p:cBhvr>
                                        <p:cTn id="16" dur="2000" fill="hold"/>
                                        <p:tgtEl>
                                          <p:spTgt spid="5"/>
                                        </p:tgtEl>
                                        <p:attrNameLst>
                                          <p:attrName>ppt_x</p:attrName>
                                          <p:attrName>ppt_y</p:attrName>
                                        </p:attrNameLst>
                                      </p:cBhvr>
                                      <p:rCtr x="-69" y="9449"/>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0" presetClass="path" presetSubtype="0" accel="50000" decel="50000" fill="hold" grpId="0" nodeType="withEffect">
                                  <p:stCondLst>
                                    <p:cond delay="0"/>
                                  </p:stCondLst>
                                  <p:childTnLst>
                                    <p:animMotion origin="layout" path="M -0.01441 -0.00602 C -0.03039 0.03497 -0.04619 0.07619 -0.01077 0.09241 C 0.02483 0.10862 0.16288 0.0799 0.19951 0.09125 C 0.23598 0.1026 0.1976 0.14845 0.20889 0.16072 C 0.22 0.173 0.2589 0.15007 0.26637 0.16466 C 0.27383 0.17925 0.28859 0.23367 0.25438 0.24896 C 0.22035 0.26424 0.141 0.26054 0.06182 0.25683 " pathEditMode="relative" rAng="0" ptsTypes="aaaaaaA">
                                      <p:cBhvr>
                                        <p:cTn id="22" dur="2600" fill="hold"/>
                                        <p:tgtEl>
                                          <p:spTgt spid="12"/>
                                        </p:tgtEl>
                                        <p:attrNameLst>
                                          <p:attrName>ppt_x</p:attrName>
                                          <p:attrName>ppt_y</p:attrName>
                                        </p:attrNameLst>
                                      </p:cBhvr>
                                      <p:rCtr x="13561" y="13502"/>
                                    </p:animMotion>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97492" y="2552830"/>
            <a:ext cx="1580276" cy="1143046"/>
          </a:xfrm>
          <a:prstGeom prst="rect">
            <a:avLst/>
          </a:prstGeom>
          <a:solidFill>
            <a:srgbClr val="FFFFFF"/>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cxnSp>
        <p:nvCxnSpPr>
          <p:cNvPr id="6" name="直线连接符 5"/>
          <p:cNvCxnSpPr/>
          <p:nvPr/>
        </p:nvCxnSpPr>
        <p:spPr>
          <a:xfrm>
            <a:off x="1197491" y="2825007"/>
            <a:ext cx="1580277"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 name="直线连接符 6"/>
          <p:cNvCxnSpPr/>
          <p:nvPr/>
        </p:nvCxnSpPr>
        <p:spPr>
          <a:xfrm>
            <a:off x="1205399" y="3410222"/>
            <a:ext cx="1555874"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 name="直线连接符 7"/>
          <p:cNvCxnSpPr/>
          <p:nvPr/>
        </p:nvCxnSpPr>
        <p:spPr>
          <a:xfrm>
            <a:off x="1201770" y="3109373"/>
            <a:ext cx="1580277"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4" name="文本框 13"/>
          <p:cNvSpPr txBox="1"/>
          <p:nvPr/>
        </p:nvSpPr>
        <p:spPr>
          <a:xfrm>
            <a:off x="1620044" y="3640735"/>
            <a:ext cx="695776" cy="400110"/>
          </a:xfrm>
          <a:prstGeom prst="rect">
            <a:avLst/>
          </a:prstGeom>
          <a:noFill/>
        </p:spPr>
        <p:txBody>
          <a:bodyPr wrap="square" rtlCol="0">
            <a:spAutoFit/>
          </a:bodyPr>
          <a:lstStyle/>
          <a:p>
            <a:r>
              <a:rPr kumimoji="1" lang="en-US" altLang="zh-CN" sz="2000" dirty="0"/>
              <a:t>Bank</a:t>
            </a:r>
            <a:endParaRPr kumimoji="1" lang="zh-CN" altLang="en-US" sz="2000" dirty="0"/>
          </a:p>
        </p:txBody>
      </p:sp>
      <p:sp>
        <p:nvSpPr>
          <p:cNvPr id="36" name="矩形 35"/>
          <p:cNvSpPr/>
          <p:nvPr/>
        </p:nvSpPr>
        <p:spPr>
          <a:xfrm>
            <a:off x="1205399" y="2178201"/>
            <a:ext cx="1576648" cy="2751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8" name="圆角矩形 47"/>
          <p:cNvSpPr/>
          <p:nvPr/>
        </p:nvSpPr>
        <p:spPr>
          <a:xfrm>
            <a:off x="3018228" y="2878384"/>
            <a:ext cx="317500" cy="264312"/>
          </a:xfrm>
          <a:prstGeom prst="roundRect">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0" name="圆角矩形 49"/>
          <p:cNvSpPr/>
          <p:nvPr/>
        </p:nvSpPr>
        <p:spPr>
          <a:xfrm>
            <a:off x="3562210" y="2878384"/>
            <a:ext cx="317500" cy="264312"/>
          </a:xfrm>
          <a:prstGeom prst="roundRect">
            <a:avLst/>
          </a:prstGeom>
          <a:solidFill>
            <a:srgbClr val="008000"/>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9" name="圆角矩形 58"/>
          <p:cNvSpPr/>
          <p:nvPr/>
        </p:nvSpPr>
        <p:spPr>
          <a:xfrm>
            <a:off x="1208881" y="2567040"/>
            <a:ext cx="1555874" cy="247384"/>
          </a:xfrm>
          <a:prstGeom prst="round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
        <p:nvSpPr>
          <p:cNvPr id="61" name="圆角矩形 60"/>
          <p:cNvSpPr/>
          <p:nvPr/>
        </p:nvSpPr>
        <p:spPr>
          <a:xfrm>
            <a:off x="1208881" y="3141122"/>
            <a:ext cx="1555874" cy="247384"/>
          </a:xfrm>
          <a:prstGeom prst="round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
        <p:nvSpPr>
          <p:cNvPr id="62" name="圆角矩形 61"/>
          <p:cNvSpPr/>
          <p:nvPr/>
        </p:nvSpPr>
        <p:spPr>
          <a:xfrm>
            <a:off x="4123128" y="2883543"/>
            <a:ext cx="317500" cy="264312"/>
          </a:xfrm>
          <a:prstGeom prst="roundRect">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3" name="圆角矩形 62"/>
          <p:cNvSpPr/>
          <p:nvPr/>
        </p:nvSpPr>
        <p:spPr>
          <a:xfrm>
            <a:off x="1209679" y="2567040"/>
            <a:ext cx="1555874" cy="247384"/>
          </a:xfrm>
          <a:prstGeom prst="round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
        <p:nvSpPr>
          <p:cNvPr id="17" name="矩形 16"/>
          <p:cNvSpPr/>
          <p:nvPr/>
        </p:nvSpPr>
        <p:spPr>
          <a:xfrm>
            <a:off x="-40266" y="1264013"/>
            <a:ext cx="9138597" cy="616836"/>
          </a:xfrm>
          <a:prstGeom prst="rect">
            <a:avLst/>
          </a:prstGeom>
        </p:spPr>
        <p:txBody>
          <a:bodyPr wrap="square">
            <a:spAutoFit/>
          </a:bodyPr>
          <a:lstStyle/>
          <a:p>
            <a:pPr>
              <a:lnSpc>
                <a:spcPts val="4140"/>
              </a:lnSpc>
            </a:pPr>
            <a:r>
              <a:rPr lang="en-US" altLang="zh-CN" sz="2400" b="1" dirty="0" smtClean="0"/>
              <a:t>   </a:t>
            </a:r>
            <a:r>
              <a:rPr lang="en-US" altLang="zh-CN" sz="2800" b="1" dirty="0" smtClean="0"/>
              <a:t> </a:t>
            </a:r>
            <a:r>
              <a:rPr lang="en-US" altLang="zh-CN" sz="3200" b="1" dirty="0" smtClean="0"/>
              <a:t>  </a:t>
            </a:r>
            <a:r>
              <a:rPr lang="en-US" altLang="zh-CN" sz="3200" b="1" u="sng" dirty="0" smtClean="0"/>
              <a:t>Row-Buffer Conflicts </a:t>
            </a:r>
            <a:endParaRPr lang="en-US" altLang="zh-CN" sz="3200" b="1" u="sng" dirty="0"/>
          </a:p>
        </p:txBody>
      </p:sp>
      <p:sp>
        <p:nvSpPr>
          <p:cNvPr id="64" name="TextBox 17"/>
          <p:cNvSpPr txBox="1"/>
          <p:nvPr/>
        </p:nvSpPr>
        <p:spPr>
          <a:xfrm>
            <a:off x="3783488" y="2486612"/>
            <a:ext cx="4495799" cy="895344"/>
          </a:xfrm>
          <a:prstGeom prst="rect">
            <a:avLst/>
          </a:prstGeom>
          <a:noFill/>
        </p:spPr>
        <p:txBody>
          <a:bodyPr wrap="square" rtlCol="0" anchor="ctr">
            <a:noAutofit/>
          </a:bodyPr>
          <a:lstStyle/>
          <a:p>
            <a:pPr>
              <a:lnSpc>
                <a:spcPct val="85000"/>
              </a:lnSpc>
            </a:pPr>
            <a:r>
              <a:rPr lang="en-US" sz="2800" b="1" i="1" dirty="0" smtClean="0">
                <a:solidFill>
                  <a:srgbClr val="FF0000"/>
                </a:solidFill>
              </a:rPr>
              <a:t>2 times Thrashing of Row 1</a:t>
            </a:r>
            <a:r>
              <a:rPr lang="en-US" sz="2800" i="1" dirty="0" smtClean="0">
                <a:solidFill>
                  <a:srgbClr val="FF0000"/>
                </a:solidFill>
              </a:rPr>
              <a:t>: </a:t>
            </a:r>
            <a:br>
              <a:rPr lang="en-US" sz="2800" i="1" dirty="0" smtClean="0">
                <a:solidFill>
                  <a:srgbClr val="FF0000"/>
                </a:solidFill>
              </a:rPr>
            </a:br>
            <a:r>
              <a:rPr lang="en-US" sz="2800" b="1" i="1" dirty="0" smtClean="0">
                <a:solidFill>
                  <a:srgbClr val="FF0000"/>
                </a:solidFill>
              </a:rPr>
              <a:t>increases latency</a:t>
            </a:r>
            <a:endParaRPr lang="en-US" sz="2800" b="1" i="1" dirty="0">
              <a:solidFill>
                <a:srgbClr val="FF0000"/>
              </a:solidFill>
            </a:endParaRPr>
          </a:p>
        </p:txBody>
      </p:sp>
      <p:sp>
        <p:nvSpPr>
          <p:cNvPr id="19" name="文本框 18"/>
          <p:cNvSpPr txBox="1"/>
          <p:nvPr/>
        </p:nvSpPr>
        <p:spPr>
          <a:xfrm>
            <a:off x="1355367" y="2117280"/>
            <a:ext cx="1261863" cy="369332"/>
          </a:xfrm>
          <a:prstGeom prst="rect">
            <a:avLst/>
          </a:prstGeom>
          <a:noFill/>
        </p:spPr>
        <p:txBody>
          <a:bodyPr wrap="square" rtlCol="0">
            <a:spAutoFit/>
          </a:bodyPr>
          <a:lstStyle/>
          <a:p>
            <a:r>
              <a:rPr kumimoji="1" lang="en-US" altLang="zh-CN" dirty="0" smtClean="0"/>
              <a:t>Row-Buffer</a:t>
            </a:r>
            <a:endParaRPr kumimoji="1" lang="zh-CN" altLang="en-US" dirty="0"/>
          </a:p>
        </p:txBody>
      </p:sp>
      <p:sp>
        <p:nvSpPr>
          <p:cNvPr id="3" name="文本框 2"/>
          <p:cNvSpPr txBox="1"/>
          <p:nvPr/>
        </p:nvSpPr>
        <p:spPr>
          <a:xfrm>
            <a:off x="0" y="4140458"/>
            <a:ext cx="9183354" cy="446276"/>
          </a:xfrm>
          <a:prstGeom prst="rect">
            <a:avLst/>
          </a:prstGeom>
          <a:noFill/>
        </p:spPr>
        <p:txBody>
          <a:bodyPr wrap="square" rtlCol="0">
            <a:spAutoFit/>
          </a:bodyPr>
          <a:lstStyle/>
          <a:p>
            <a:r>
              <a:rPr kumimoji="1" lang="en-US" altLang="zh-CN" sz="2300" b="1" dirty="0" smtClean="0"/>
              <a:t>Memory Latency = N*</a:t>
            </a:r>
            <a:r>
              <a:rPr kumimoji="1" lang="en-US" altLang="zh-CN" sz="2300" b="1" dirty="0" err="1" smtClean="0"/>
              <a:t>tRC</a:t>
            </a:r>
            <a:r>
              <a:rPr kumimoji="1" lang="en-US" altLang="zh-CN" sz="2300" b="1" dirty="0" smtClean="0"/>
              <a:t> (Caused by Row-Buffer Thrashing) + I/O Latency</a:t>
            </a:r>
            <a:endParaRPr kumimoji="1" lang="zh-CN" altLang="en-US" sz="2300" b="1" dirty="0"/>
          </a:p>
        </p:txBody>
      </p:sp>
      <p:cxnSp>
        <p:nvCxnSpPr>
          <p:cNvPr id="9" name="直线箭头连接符 8"/>
          <p:cNvCxnSpPr/>
          <p:nvPr/>
        </p:nvCxnSpPr>
        <p:spPr>
          <a:xfrm>
            <a:off x="496451" y="2694862"/>
            <a:ext cx="580884" cy="0"/>
          </a:xfrm>
          <a:prstGeom prst="straightConnector1">
            <a:avLst/>
          </a:prstGeom>
          <a:ln w="4127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直线连接符 10"/>
          <p:cNvCxnSpPr/>
          <p:nvPr/>
        </p:nvCxnSpPr>
        <p:spPr>
          <a:xfrm>
            <a:off x="2404812" y="4605918"/>
            <a:ext cx="492274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21" name="图片 20" descr="Macintosh HD:Users:liulei:Desktop:未命名.tiff"/>
          <p:cNvPicPr/>
          <p:nvPr/>
        </p:nvPicPr>
        <p:blipFill>
          <a:blip r:embed="rId3">
            <a:extLst>
              <a:ext uri="{28A0092B-C50C-407E-A947-70E740481C1C}">
                <a14:useLocalDpi xmlns:a14="http://schemas.microsoft.com/office/drawing/2010/main" val="0"/>
              </a:ext>
            </a:extLst>
          </a:blip>
          <a:srcRect/>
          <a:stretch>
            <a:fillRect/>
          </a:stretch>
        </p:blipFill>
        <p:spPr bwMode="auto">
          <a:xfrm>
            <a:off x="558411" y="4728626"/>
            <a:ext cx="8051944" cy="1741804"/>
          </a:xfrm>
          <a:prstGeom prst="rect">
            <a:avLst/>
          </a:prstGeom>
          <a:noFill/>
          <a:ln>
            <a:noFill/>
          </a:ln>
          <a:extLst>
            <a:ext uri="{FAA26D3D-D897-4be2-8F04-BA451C77F1D7}">
              <ma14:placeholderFlag xmlns:ma14="http://schemas.microsoft.com/office/mac/drawingml/2011/main"/>
            </a:ext>
          </a:extLst>
        </p:spPr>
      </p:pic>
      <p:sp>
        <p:nvSpPr>
          <p:cNvPr id="22" name="矩形 21"/>
          <p:cNvSpPr/>
          <p:nvPr/>
        </p:nvSpPr>
        <p:spPr>
          <a:xfrm>
            <a:off x="2421680" y="4719621"/>
            <a:ext cx="6188675" cy="1741804"/>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
        <p:nvSpPr>
          <p:cNvPr id="24" name="标题 1"/>
          <p:cNvSpPr>
            <a:spLocks noGrp="1"/>
          </p:cNvSpPr>
          <p:nvPr>
            <p:ph type="title"/>
          </p:nvPr>
        </p:nvSpPr>
        <p:spPr>
          <a:xfrm>
            <a:off x="507999" y="180737"/>
            <a:ext cx="8229600" cy="1143000"/>
          </a:xfrm>
        </p:spPr>
        <p:txBody>
          <a:bodyPr>
            <a:normAutofit fontScale="90000"/>
          </a:bodyPr>
          <a:lstStyle/>
          <a:p>
            <a:r>
              <a:rPr kumimoji="1" lang="en-US" altLang="zh-CN" dirty="0" smtClean="0"/>
              <a:t>Interferences on DRAM Banks</a:t>
            </a:r>
            <a:br>
              <a:rPr kumimoji="1" lang="en-US" altLang="zh-CN" dirty="0" smtClean="0"/>
            </a:br>
            <a:r>
              <a:rPr kumimoji="1" lang="en-US" altLang="zh-CN" dirty="0" smtClean="0"/>
              <a:t>                                    -- DRAM Conflicts</a:t>
            </a:r>
            <a:endParaRPr kumimoji="1" lang="zh-CN" altLang="en-US" dirty="0"/>
          </a:p>
        </p:txBody>
      </p:sp>
    </p:spTree>
    <p:extLst>
      <p:ext uri="{BB962C8B-B14F-4D97-AF65-F5344CB8AC3E}">
        <p14:creationId xmlns:p14="http://schemas.microsoft.com/office/powerpoint/2010/main" val="19243531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1684 -0.00024 C 0.01684 4.81481E-6 -0.05677 -0.02385 -0.13021 -0.04676 " pathEditMode="relative" rAng="0" ptsTypes="aA">
                                      <p:cBhvr>
                                        <p:cTn id="6" dur="1000" fill="hold"/>
                                        <p:tgtEl>
                                          <p:spTgt spid="48"/>
                                        </p:tgtEl>
                                        <p:attrNameLst>
                                          <p:attrName>ppt_x</p:attrName>
                                          <p:attrName>ppt_y</p:attrName>
                                        </p:attrNameLst>
                                      </p:cBhvr>
                                      <p:rCtr x="-7361" y="-2338"/>
                                    </p:animMotion>
                                  </p:childTnLst>
                                </p:cTn>
                              </p:par>
                            </p:childTnLst>
                          </p:cTn>
                        </p:par>
                        <p:par>
                          <p:cTn id="7" fill="hold">
                            <p:stCondLst>
                              <p:cond delay="1000"/>
                            </p:stCondLst>
                            <p:childTnLst>
                              <p:par>
                                <p:cTn id="8" presetID="1" presetClass="entr" presetSubtype="0" fill="hold" grpId="1" nodeType="afterEffect">
                                  <p:stCondLst>
                                    <p:cond delay="0"/>
                                  </p:stCondLst>
                                  <p:childTnLst>
                                    <p:set>
                                      <p:cBhvr>
                                        <p:cTn id="9" dur="1" fill="hold">
                                          <p:stCondLst>
                                            <p:cond delay="0"/>
                                          </p:stCondLst>
                                        </p:cTn>
                                        <p:tgtEl>
                                          <p:spTgt spid="59"/>
                                        </p:tgtEl>
                                        <p:attrNameLst>
                                          <p:attrName>style.visibility</p:attrName>
                                        </p:attrNameLst>
                                      </p:cBhvr>
                                      <p:to>
                                        <p:strVal val="visible"/>
                                      </p:to>
                                    </p:set>
                                  </p:childTnLst>
                                </p:cTn>
                              </p:par>
                            </p:childTnLst>
                          </p:cTn>
                        </p:par>
                        <p:par>
                          <p:cTn id="10" fill="hold">
                            <p:stCondLst>
                              <p:cond delay="1000"/>
                            </p:stCondLst>
                            <p:childTnLst>
                              <p:par>
                                <p:cTn id="11" presetID="0" presetClass="path" presetSubtype="0" accel="50000" decel="50000" fill="hold" grpId="0" nodeType="afterEffect">
                                  <p:stCondLst>
                                    <p:cond delay="0"/>
                                  </p:stCondLst>
                                  <p:childTnLst>
                                    <p:animMotion origin="layout" path="M 6.11111E-6 -1.11111E-6 C 6.11111E-6 -1.11111E-6 6.11111E-6 -0.02708 6.11111E-6 -0.05393 " pathEditMode="relative" ptsTypes="aA">
                                      <p:cBhvr>
                                        <p:cTn id="12" dur="1000" fill="hold"/>
                                        <p:tgtEl>
                                          <p:spTgt spid="59"/>
                                        </p:tgtEl>
                                        <p:attrNameLst>
                                          <p:attrName>ppt_x</p:attrName>
                                          <p:attrName>ppt_y</p:attrName>
                                        </p:attrNameLst>
                                      </p:cBhvr>
                                    </p:animMotion>
                                  </p:childTnLst>
                                </p:cTn>
                              </p:par>
                              <p:par>
                                <p:cTn id="13" presetID="1" presetClass="exit" presetSubtype="0" fill="hold" grpId="1" nodeType="withEffect">
                                  <p:stCondLst>
                                    <p:cond delay="0"/>
                                  </p:stCondLst>
                                  <p:childTnLst>
                                    <p:set>
                                      <p:cBhvr>
                                        <p:cTn id="14" dur="1" fill="hold">
                                          <p:stCondLst>
                                            <p:cond delay="0"/>
                                          </p:stCondLst>
                                        </p:cTn>
                                        <p:tgtEl>
                                          <p:spTgt spid="48"/>
                                        </p:tgtEl>
                                        <p:attrNameLst>
                                          <p:attrName>style.visibility</p:attrName>
                                        </p:attrNameLst>
                                      </p:cBhvr>
                                      <p:to>
                                        <p:strVal val="hidden"/>
                                      </p:to>
                                    </p:set>
                                  </p:childTnLst>
                                </p:cTn>
                              </p:par>
                            </p:childTnLst>
                          </p:cTn>
                        </p:par>
                        <p:par>
                          <p:cTn id="15" fill="hold">
                            <p:stCondLst>
                              <p:cond delay="2000"/>
                            </p:stCondLst>
                            <p:childTnLst>
                              <p:par>
                                <p:cTn id="16" presetID="0" presetClass="path" presetSubtype="0" accel="50000" decel="50000" fill="hold" grpId="0" nodeType="afterEffect">
                                  <p:stCondLst>
                                    <p:cond delay="0"/>
                                  </p:stCondLst>
                                  <p:childTnLst>
                                    <p:animMotion origin="layout" path="M 5E-6 -3.7037E-6 C 5E-6 -3.7037E-6 -0.0717 0.01829 -0.14323 0.03704 " pathEditMode="relative" rAng="0" ptsTypes="aA">
                                      <p:cBhvr>
                                        <p:cTn id="17" dur="1000" fill="hold"/>
                                        <p:tgtEl>
                                          <p:spTgt spid="50"/>
                                        </p:tgtEl>
                                        <p:attrNameLst>
                                          <p:attrName>ppt_x</p:attrName>
                                          <p:attrName>ppt_y</p:attrName>
                                        </p:attrNameLst>
                                      </p:cBhvr>
                                      <p:rCtr x="-7170" y="1852"/>
                                    </p:animMotion>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9"/>
                                          </p:stCondLst>
                                        </p:cTn>
                                        <p:tgtEl>
                                          <p:spTgt spid="61"/>
                                        </p:tgtEl>
                                        <p:attrNameLst>
                                          <p:attrName>style.visibility</p:attrName>
                                        </p:attrNameLst>
                                      </p:cBhvr>
                                      <p:to>
                                        <p:strVal val="visible"/>
                                      </p:to>
                                    </p:set>
                                  </p:childTnLst>
                                </p:cTn>
                              </p:par>
                            </p:childTnLst>
                          </p:cTn>
                        </p:par>
                        <p:par>
                          <p:cTn id="21" fill="hold">
                            <p:stCondLst>
                              <p:cond delay="3010"/>
                            </p:stCondLst>
                            <p:childTnLst>
                              <p:par>
                                <p:cTn id="22" presetID="0" presetClass="path" presetSubtype="0" accel="50000" decel="50000" fill="hold" grpId="1" nodeType="afterEffect">
                                  <p:stCondLst>
                                    <p:cond delay="0"/>
                                  </p:stCondLst>
                                  <p:childTnLst>
                                    <p:animMotion origin="layout" path="M 0 0 C 0 0 0 -0.06875 0 -0.1375 " pathEditMode="relative" ptsTypes="aA">
                                      <p:cBhvr>
                                        <p:cTn id="23" dur="1000" fill="hold"/>
                                        <p:tgtEl>
                                          <p:spTgt spid="61"/>
                                        </p:tgtEl>
                                        <p:attrNameLst>
                                          <p:attrName>ppt_x</p:attrName>
                                          <p:attrName>ppt_y</p:attrName>
                                        </p:attrNameLst>
                                      </p:cBhvr>
                                    </p:animMotion>
                                  </p:childTnLst>
                                </p:cTn>
                              </p:par>
                              <p:par>
                                <p:cTn id="24" presetID="1" presetClass="exit" presetSubtype="0" fill="hold" grpId="1" nodeType="withEffect">
                                  <p:stCondLst>
                                    <p:cond delay="0"/>
                                  </p:stCondLst>
                                  <p:childTnLst>
                                    <p:set>
                                      <p:cBhvr>
                                        <p:cTn id="25" dur="1" fill="hold">
                                          <p:stCondLst>
                                            <p:cond delay="0"/>
                                          </p:stCondLst>
                                        </p:cTn>
                                        <p:tgtEl>
                                          <p:spTgt spid="50"/>
                                        </p:tgtEl>
                                        <p:attrNameLst>
                                          <p:attrName>style.visibility</p:attrName>
                                        </p:attrNameLst>
                                      </p:cBhvr>
                                      <p:to>
                                        <p:strVal val="hidden"/>
                                      </p:to>
                                    </p:set>
                                  </p:childTnLst>
                                </p:cTn>
                              </p:par>
                            </p:childTnLst>
                          </p:cTn>
                        </p:par>
                        <p:par>
                          <p:cTn id="26" fill="hold">
                            <p:stCondLst>
                              <p:cond delay="4010"/>
                            </p:stCondLst>
                            <p:childTnLst>
                              <p:par>
                                <p:cTn id="27" presetID="0" presetClass="path" presetSubtype="0" accel="50000" decel="50000" fill="hold" grpId="0" nodeType="afterEffect">
                                  <p:stCondLst>
                                    <p:cond delay="0"/>
                                  </p:stCondLst>
                                  <p:childTnLst>
                                    <p:animMotion origin="layout" path="M -0.00034 -0.00093 C -0.00034 -0.0007 -0.16059 -0.02408 -0.32083 -0.04722 " pathEditMode="relative" rAng="0" ptsTypes="aA">
                                      <p:cBhvr>
                                        <p:cTn id="28" dur="1000" fill="hold"/>
                                        <p:tgtEl>
                                          <p:spTgt spid="62"/>
                                        </p:tgtEl>
                                        <p:attrNameLst>
                                          <p:attrName>ppt_x</p:attrName>
                                          <p:attrName>ppt_y</p:attrName>
                                        </p:attrNameLst>
                                      </p:cBhvr>
                                      <p:rCtr x="-16024" y="-2315"/>
                                    </p:animMotion>
                                  </p:childTnLst>
                                </p:cTn>
                              </p:par>
                            </p:childTnLst>
                          </p:cTn>
                        </p:par>
                        <p:par>
                          <p:cTn id="29" fill="hold">
                            <p:stCondLst>
                              <p:cond delay="5010"/>
                            </p:stCondLst>
                            <p:childTnLst>
                              <p:par>
                                <p:cTn id="30" presetID="1" presetClass="entr" presetSubtype="0" fill="hold" grpId="1" nodeType="afterEffect">
                                  <p:stCondLst>
                                    <p:cond delay="0"/>
                                  </p:stCondLst>
                                  <p:childTnLst>
                                    <p:set>
                                      <p:cBhvr>
                                        <p:cTn id="31" dur="1" fill="hold">
                                          <p:stCondLst>
                                            <p:cond delay="0"/>
                                          </p:stCondLst>
                                        </p:cTn>
                                        <p:tgtEl>
                                          <p:spTgt spid="63"/>
                                        </p:tgtEl>
                                        <p:attrNameLst>
                                          <p:attrName>style.visibility</p:attrName>
                                        </p:attrNameLst>
                                      </p:cBhvr>
                                      <p:to>
                                        <p:strVal val="visible"/>
                                      </p:to>
                                    </p:set>
                                  </p:childTnLst>
                                </p:cTn>
                              </p:par>
                              <p:par>
                                <p:cTn id="32" presetID="1" presetClass="exit" presetSubtype="0" fill="hold" grpId="1" nodeType="withEffect">
                                  <p:stCondLst>
                                    <p:cond delay="0"/>
                                  </p:stCondLst>
                                  <p:childTnLst>
                                    <p:set>
                                      <p:cBhvr>
                                        <p:cTn id="33" dur="1" fill="hold">
                                          <p:stCondLst>
                                            <p:cond delay="999"/>
                                          </p:stCondLst>
                                        </p:cTn>
                                        <p:tgtEl>
                                          <p:spTgt spid="62"/>
                                        </p:tgtEl>
                                        <p:attrNameLst>
                                          <p:attrName>style.visibility</p:attrName>
                                        </p:attrNameLst>
                                      </p:cBhvr>
                                      <p:to>
                                        <p:strVal val="hidden"/>
                                      </p:to>
                                    </p:set>
                                  </p:childTnLst>
                                </p:cTn>
                              </p:par>
                            </p:childTnLst>
                          </p:cTn>
                        </p:par>
                        <p:par>
                          <p:cTn id="34" fill="hold">
                            <p:stCondLst>
                              <p:cond delay="6010"/>
                            </p:stCondLst>
                            <p:childTnLst>
                              <p:par>
                                <p:cTn id="35" presetID="0" presetClass="path" presetSubtype="0" accel="50000" decel="50000" fill="hold" grpId="0" nodeType="afterEffect">
                                  <p:stCondLst>
                                    <p:cond delay="0"/>
                                  </p:stCondLst>
                                  <p:childTnLst>
                                    <p:animMotion origin="layout" path="M 6.11111E-6 -1.11111E-6 C 6.11111E-6 -1.11111E-6 6.11111E-6 -0.02708 6.11111E-6 -0.05393 " pathEditMode="relative" ptsTypes="aA">
                                      <p:cBhvr>
                                        <p:cTn id="36" dur="500" fill="hold"/>
                                        <p:tgtEl>
                                          <p:spTgt spid="63"/>
                                        </p:tgtEl>
                                        <p:attrNameLst>
                                          <p:attrName>ppt_x</p:attrName>
                                          <p:attrName>ppt_y</p:attrName>
                                        </p:attrNameLst>
                                      </p:cBhvr>
                                    </p:animMotion>
                                  </p:childTnLst>
                                </p:cTn>
                              </p:par>
                            </p:childTnLst>
                          </p:cTn>
                        </p:par>
                        <p:par>
                          <p:cTn id="37" fill="hold">
                            <p:stCondLst>
                              <p:cond delay="6510"/>
                            </p:stCondLst>
                            <p:childTnLst>
                              <p:par>
                                <p:cTn id="38" presetID="1" presetClass="entr" presetSubtype="0" fill="hold" grpId="0" nodeType="afterEffect">
                                  <p:stCondLst>
                                    <p:cond delay="0"/>
                                  </p:stCondLst>
                                  <p:childTnLst>
                                    <p:set>
                                      <p:cBhvr>
                                        <p:cTn id="39" dur="1" fill="hold">
                                          <p:stCondLst>
                                            <p:cond delay="0"/>
                                          </p:stCondLst>
                                        </p:cTn>
                                        <p:tgtEl>
                                          <p:spTgt spid="64"/>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50" grpId="0" animBg="1"/>
      <p:bldP spid="50" grpId="1" animBg="1"/>
      <p:bldP spid="59" grpId="0" animBg="1"/>
      <p:bldP spid="59" grpId="1" animBg="1"/>
      <p:bldP spid="61" grpId="0" animBg="1"/>
      <p:bldP spid="61" grpId="1" animBg="1"/>
      <p:bldP spid="62" grpId="0" animBg="1"/>
      <p:bldP spid="62" grpId="1" animBg="1"/>
      <p:bldP spid="63" grpId="0" animBg="1"/>
      <p:bldP spid="63" grpId="1" animBg="1"/>
      <p:bldP spid="64" grpId="0"/>
      <p:bldP spid="2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Row-buffer miss rate</a:t>
            </a:r>
            <a:endParaRPr kumimoji="1" lang="zh-CN" altLang="en-US" dirty="0"/>
          </a:p>
        </p:txBody>
      </p:sp>
      <p:pic>
        <p:nvPicPr>
          <p:cNvPr id="5" name="内容占位符 4" descr="未命名.tiff"/>
          <p:cNvPicPr>
            <a:picLocks noGrp="1" noChangeAspect="1"/>
          </p:cNvPicPr>
          <p:nvPr>
            <p:ph idx="1"/>
          </p:nvPr>
        </p:nvPicPr>
        <p:blipFill>
          <a:blip r:embed="rId3">
            <a:extLst>
              <a:ext uri="{28A0092B-C50C-407E-A947-70E740481C1C}">
                <a14:useLocalDpi xmlns:a14="http://schemas.microsoft.com/office/drawing/2010/main" val="0"/>
              </a:ext>
            </a:extLst>
          </a:blip>
          <a:srcRect t="2305" b="2305"/>
          <a:stretch>
            <a:fillRect/>
          </a:stretch>
        </p:blipFill>
        <p:spPr>
          <a:xfrm>
            <a:off x="1086414" y="1508752"/>
            <a:ext cx="6650593" cy="3657570"/>
          </a:xfrm>
        </p:spPr>
      </p:pic>
      <p:sp>
        <p:nvSpPr>
          <p:cNvPr id="6" name="文本框 5"/>
          <p:cNvSpPr txBox="1"/>
          <p:nvPr/>
        </p:nvSpPr>
        <p:spPr>
          <a:xfrm>
            <a:off x="612589" y="5265744"/>
            <a:ext cx="8034434" cy="1077218"/>
          </a:xfrm>
          <a:prstGeom prst="rect">
            <a:avLst/>
          </a:prstGeom>
          <a:noFill/>
        </p:spPr>
        <p:txBody>
          <a:bodyPr wrap="square" rtlCol="0">
            <a:spAutoFit/>
          </a:bodyPr>
          <a:lstStyle/>
          <a:p>
            <a:r>
              <a:rPr kumimoji="1" lang="en-US" altLang="zh-CN" sz="3200" b="1" dirty="0" smtClean="0"/>
              <a:t>Reduced row </a:t>
            </a:r>
            <a:r>
              <a:rPr kumimoji="1" lang="en-US" altLang="zh-CN" sz="3200" b="1" dirty="0"/>
              <a:t>buffer </a:t>
            </a:r>
            <a:r>
              <a:rPr kumimoji="1" lang="en-US" altLang="zh-CN" sz="3200" b="1" dirty="0" smtClean="0"/>
              <a:t>miss by BPM depends on workloads’ features (5%~10%)</a:t>
            </a:r>
            <a:endParaRPr kumimoji="1" lang="zh-CN" altLang="en-US" sz="3200" b="1" dirty="0"/>
          </a:p>
        </p:txBody>
      </p:sp>
      <p:sp>
        <p:nvSpPr>
          <p:cNvPr id="8" name="矩形 7"/>
          <p:cNvSpPr/>
          <p:nvPr/>
        </p:nvSpPr>
        <p:spPr>
          <a:xfrm>
            <a:off x="6929236" y="2668660"/>
            <a:ext cx="603052" cy="626728"/>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 name="文本框 2"/>
          <p:cNvSpPr txBox="1"/>
          <p:nvPr/>
        </p:nvSpPr>
        <p:spPr>
          <a:xfrm>
            <a:off x="89140" y="6368699"/>
            <a:ext cx="9207849" cy="369332"/>
          </a:xfrm>
          <a:prstGeom prst="rect">
            <a:avLst/>
          </a:prstGeom>
          <a:noFill/>
        </p:spPr>
        <p:txBody>
          <a:bodyPr wrap="square" rtlCol="0">
            <a:spAutoFit/>
          </a:bodyPr>
          <a:lstStyle/>
          <a:p>
            <a:r>
              <a:rPr kumimoji="1" lang="en-US" altLang="zh-CN" b="1" dirty="0" smtClean="0">
                <a:solidFill>
                  <a:srgbClr val="FF0000"/>
                </a:solidFill>
              </a:rPr>
              <a:t>A </a:t>
            </a:r>
            <a:r>
              <a:rPr kumimoji="1" lang="en-US" altLang="zh-CN" b="1" dirty="0">
                <a:solidFill>
                  <a:srgbClr val="FF0000"/>
                </a:solidFill>
              </a:rPr>
              <a:t>S</a:t>
            </a:r>
            <a:r>
              <a:rPr kumimoji="1" lang="en-US" altLang="zh-CN" b="1" dirty="0" smtClean="0">
                <a:solidFill>
                  <a:srgbClr val="FF0000"/>
                </a:solidFill>
              </a:rPr>
              <a:t>oftware Memory Partition Approach for Eliminating Bank Level Interferences (PACT-2012)</a:t>
            </a:r>
            <a:endParaRPr kumimoji="1" lang="zh-CN" altLang="en-US" b="1" dirty="0">
              <a:solidFill>
                <a:srgbClr val="FF0000"/>
              </a:solidFill>
            </a:endParaRPr>
          </a:p>
        </p:txBody>
      </p:sp>
    </p:spTree>
    <p:extLst>
      <p:ext uri="{BB962C8B-B14F-4D97-AF65-F5344CB8AC3E}">
        <p14:creationId xmlns:p14="http://schemas.microsoft.com/office/powerpoint/2010/main" val="39912426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BPM for Multi-threaded </a:t>
            </a:r>
            <a:endParaRPr kumimoji="1" lang="zh-CN" altLang="en-US" dirty="0"/>
          </a:p>
        </p:txBody>
      </p:sp>
      <p:sp>
        <p:nvSpPr>
          <p:cNvPr id="3" name="内容占位符 2"/>
          <p:cNvSpPr>
            <a:spLocks noGrp="1"/>
          </p:cNvSpPr>
          <p:nvPr>
            <p:ph idx="1"/>
          </p:nvPr>
        </p:nvSpPr>
        <p:spPr>
          <a:xfrm>
            <a:off x="270483" y="1219572"/>
            <a:ext cx="8978104" cy="5638427"/>
          </a:xfrm>
        </p:spPr>
        <p:txBody>
          <a:bodyPr>
            <a:normAutofit/>
          </a:bodyPr>
          <a:lstStyle/>
          <a:p>
            <a:r>
              <a:rPr kumimoji="1" lang="en-US" altLang="zh-CN" dirty="0" err="1" smtClean="0"/>
              <a:t>Streamcluster</a:t>
            </a:r>
            <a:r>
              <a:rPr kumimoji="1" lang="en-US" altLang="zh-CN" dirty="0" smtClean="0"/>
              <a:t> from Parsec 2.0</a:t>
            </a:r>
          </a:p>
          <a:p>
            <a:r>
              <a:rPr kumimoji="1" lang="en-US" altLang="zh-CN" dirty="0" smtClean="0"/>
              <a:t>Partition the input data by a straightforward way</a:t>
            </a:r>
          </a:p>
          <a:p>
            <a:endParaRPr kumimoji="1" lang="en-US" altLang="zh-CN" dirty="0"/>
          </a:p>
          <a:p>
            <a:endParaRPr kumimoji="1" lang="en-US" altLang="zh-CN" dirty="0" smtClean="0"/>
          </a:p>
          <a:p>
            <a:pPr marL="0" indent="0">
              <a:buNone/>
            </a:pPr>
            <a:endParaRPr kumimoji="1" lang="en-US" altLang="zh-CN" dirty="0"/>
          </a:p>
          <a:p>
            <a:r>
              <a:rPr kumimoji="1" lang="en-US" altLang="zh-CN" dirty="0" smtClean="0"/>
              <a:t>The improvement is less than Multi-Programmed</a:t>
            </a:r>
          </a:p>
          <a:p>
            <a:pPr marL="0" indent="0">
              <a:buNone/>
            </a:pPr>
            <a:r>
              <a:rPr kumimoji="1" lang="en-US" altLang="zh-CN" sz="2800" dirty="0"/>
              <a:t> </a:t>
            </a:r>
            <a:r>
              <a:rPr kumimoji="1" lang="en-US" altLang="zh-CN" sz="2800" dirty="0" smtClean="0"/>
              <a:t>   -- 1.7% and 2.3% on 4/8-threaded separately</a:t>
            </a:r>
          </a:p>
          <a:p>
            <a:pPr marL="0" indent="0">
              <a:buNone/>
            </a:pPr>
            <a:r>
              <a:rPr kumimoji="1" lang="en-US" altLang="zh-CN" sz="2800" dirty="0"/>
              <a:t> </a:t>
            </a:r>
            <a:r>
              <a:rPr kumimoji="1" lang="en-US" altLang="zh-CN" sz="2800" dirty="0" smtClean="0"/>
              <a:t>   -- Because there are too much shared data</a:t>
            </a:r>
          </a:p>
          <a:p>
            <a:r>
              <a:rPr kumimoji="1" lang="en-US" altLang="zh-CN" dirty="0" smtClean="0"/>
              <a:t>Our future work will study these issues</a:t>
            </a:r>
          </a:p>
          <a:p>
            <a:pPr marL="0" indent="0">
              <a:buNone/>
            </a:pPr>
            <a:endParaRPr kumimoji="1" lang="zh-CN" altLang="en-US" dirty="0"/>
          </a:p>
        </p:txBody>
      </p:sp>
      <p:pic>
        <p:nvPicPr>
          <p:cNvPr id="4" name="图片 3" descr="未命名.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6864" y="2422348"/>
            <a:ext cx="5768373" cy="1678761"/>
          </a:xfrm>
          <a:prstGeom prst="rect">
            <a:avLst/>
          </a:prstGeom>
        </p:spPr>
      </p:pic>
    </p:spTree>
    <p:extLst>
      <p:ext uri="{BB962C8B-B14F-4D97-AF65-F5344CB8AC3E}">
        <p14:creationId xmlns:p14="http://schemas.microsoft.com/office/powerpoint/2010/main" val="200379671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828" y="274638"/>
            <a:ext cx="9222828" cy="1143000"/>
          </a:xfrm>
        </p:spPr>
        <p:txBody>
          <a:bodyPr>
            <a:normAutofit/>
          </a:bodyPr>
          <a:lstStyle/>
          <a:p>
            <a:r>
              <a:rPr kumimoji="1" lang="en-US" altLang="zh-CN" dirty="0" smtClean="0"/>
              <a:t>Random Interleaving</a:t>
            </a:r>
            <a:endParaRPr kumimoji="1" lang="zh-CN" altLang="en-US" dirty="0"/>
          </a:p>
        </p:txBody>
      </p:sp>
      <p:sp>
        <p:nvSpPr>
          <p:cNvPr id="3" name="内容占位符 2"/>
          <p:cNvSpPr>
            <a:spLocks noGrp="1"/>
          </p:cNvSpPr>
          <p:nvPr>
            <p:ph idx="1"/>
          </p:nvPr>
        </p:nvSpPr>
        <p:spPr>
          <a:xfrm>
            <a:off x="20277" y="1740339"/>
            <a:ext cx="9312415" cy="887248"/>
          </a:xfrm>
        </p:spPr>
        <p:txBody>
          <a:bodyPr>
            <a:normAutofit/>
          </a:bodyPr>
          <a:lstStyle/>
          <a:p>
            <a:r>
              <a:rPr kumimoji="1" lang="en-US" altLang="zh-CN" b="1" dirty="0" smtClean="0"/>
              <a:t>Random Interleaving for Multi-threaded workloads</a:t>
            </a:r>
            <a:endParaRPr kumimoji="1" lang="en-US" altLang="zh-CN" dirty="0" smtClean="0"/>
          </a:p>
          <a:p>
            <a:pPr marL="0" indent="0">
              <a:buNone/>
            </a:pPr>
            <a:endParaRPr kumimoji="1" lang="en-US" altLang="zh-CN" dirty="0"/>
          </a:p>
          <a:p>
            <a:pPr marL="0" indent="0">
              <a:buNone/>
            </a:pPr>
            <a:endParaRPr kumimoji="1" lang="zh-CN" altLang="en-US" dirty="0"/>
          </a:p>
        </p:txBody>
      </p:sp>
      <p:sp>
        <p:nvSpPr>
          <p:cNvPr id="4" name="圆角矩形 3"/>
          <p:cNvSpPr>
            <a:spLocks noChangeArrowheads="1"/>
          </p:cNvSpPr>
          <p:nvPr/>
        </p:nvSpPr>
        <p:spPr bwMode="auto">
          <a:xfrm>
            <a:off x="7088372" y="4096013"/>
            <a:ext cx="523438" cy="667140"/>
          </a:xfrm>
          <a:prstGeom prst="roundRect">
            <a:avLst>
              <a:gd name="adj" fmla="val 1315"/>
            </a:avLst>
          </a:prstGeom>
          <a:solidFill>
            <a:schemeClr val="bg1">
              <a:lumMod val="75000"/>
            </a:schemeClr>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5" name="圆角矩形 4"/>
          <p:cNvSpPr/>
          <p:nvPr/>
        </p:nvSpPr>
        <p:spPr bwMode="auto">
          <a:xfrm>
            <a:off x="7088372" y="3993958"/>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圆角矩形 5"/>
          <p:cNvSpPr>
            <a:spLocks noChangeArrowheads="1"/>
          </p:cNvSpPr>
          <p:nvPr/>
        </p:nvSpPr>
        <p:spPr bwMode="auto">
          <a:xfrm>
            <a:off x="1068856" y="4064527"/>
            <a:ext cx="523438" cy="667140"/>
          </a:xfrm>
          <a:prstGeom prst="roundRect">
            <a:avLst>
              <a:gd name="adj" fmla="val 1315"/>
            </a:avLst>
          </a:prstGeom>
          <a:solidFill>
            <a:schemeClr val="bg1">
              <a:lumMod val="75000"/>
            </a:schemeClr>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7" name="圆角矩形 6"/>
          <p:cNvSpPr/>
          <p:nvPr/>
        </p:nvSpPr>
        <p:spPr bwMode="auto">
          <a:xfrm>
            <a:off x="1068856" y="3962472"/>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圆角矩形 7"/>
          <p:cNvSpPr>
            <a:spLocks noChangeArrowheads="1"/>
          </p:cNvSpPr>
          <p:nvPr/>
        </p:nvSpPr>
        <p:spPr bwMode="auto">
          <a:xfrm>
            <a:off x="5095073" y="4096013"/>
            <a:ext cx="523438" cy="667140"/>
          </a:xfrm>
          <a:prstGeom prst="roundRect">
            <a:avLst>
              <a:gd name="adj" fmla="val 1315"/>
            </a:avLst>
          </a:prstGeom>
          <a:solidFill>
            <a:schemeClr val="bg1">
              <a:lumMod val="75000"/>
            </a:schemeClr>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9" name="圆角矩形 8"/>
          <p:cNvSpPr/>
          <p:nvPr/>
        </p:nvSpPr>
        <p:spPr bwMode="auto">
          <a:xfrm>
            <a:off x="5095073" y="3993958"/>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圆角矩形 9"/>
          <p:cNvSpPr>
            <a:spLocks noChangeArrowheads="1"/>
          </p:cNvSpPr>
          <p:nvPr/>
        </p:nvSpPr>
        <p:spPr bwMode="auto">
          <a:xfrm>
            <a:off x="6311857" y="4096013"/>
            <a:ext cx="523438" cy="667140"/>
          </a:xfrm>
          <a:prstGeom prst="roundRect">
            <a:avLst>
              <a:gd name="adj" fmla="val 1315"/>
            </a:avLst>
          </a:prstGeom>
          <a:solidFill>
            <a:schemeClr val="bg1">
              <a:lumMod val="75000"/>
            </a:schemeClr>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11" name="圆角矩形 10"/>
          <p:cNvSpPr/>
          <p:nvPr/>
        </p:nvSpPr>
        <p:spPr bwMode="auto">
          <a:xfrm>
            <a:off x="6311857" y="3993958"/>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圆角矩形 11"/>
          <p:cNvSpPr>
            <a:spLocks noChangeArrowheads="1"/>
          </p:cNvSpPr>
          <p:nvPr/>
        </p:nvSpPr>
        <p:spPr bwMode="auto">
          <a:xfrm>
            <a:off x="1797512" y="4064527"/>
            <a:ext cx="523438" cy="667140"/>
          </a:xfrm>
          <a:prstGeom prst="roundRect">
            <a:avLst>
              <a:gd name="adj" fmla="val 1315"/>
            </a:avLst>
          </a:prstGeom>
          <a:solidFill>
            <a:schemeClr val="bg1">
              <a:lumMod val="75000"/>
            </a:schemeClr>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13" name="圆角矩形 12"/>
          <p:cNvSpPr/>
          <p:nvPr/>
        </p:nvSpPr>
        <p:spPr bwMode="auto">
          <a:xfrm>
            <a:off x="1797512" y="3962472"/>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圆角矩形 13"/>
          <p:cNvSpPr>
            <a:spLocks noChangeArrowheads="1"/>
          </p:cNvSpPr>
          <p:nvPr/>
        </p:nvSpPr>
        <p:spPr bwMode="auto">
          <a:xfrm>
            <a:off x="3677484" y="4093800"/>
            <a:ext cx="523438" cy="667140"/>
          </a:xfrm>
          <a:prstGeom prst="roundRect">
            <a:avLst>
              <a:gd name="adj" fmla="val 1315"/>
            </a:avLst>
          </a:prstGeom>
          <a:solidFill>
            <a:schemeClr val="bg1">
              <a:lumMod val="75000"/>
            </a:schemeClr>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15" name="圆角矩形 14"/>
          <p:cNvSpPr/>
          <p:nvPr/>
        </p:nvSpPr>
        <p:spPr bwMode="auto">
          <a:xfrm>
            <a:off x="3677484" y="3991745"/>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圆角矩形 15"/>
          <p:cNvSpPr>
            <a:spLocks noChangeArrowheads="1"/>
          </p:cNvSpPr>
          <p:nvPr/>
        </p:nvSpPr>
        <p:spPr bwMode="auto">
          <a:xfrm>
            <a:off x="2504205" y="4078828"/>
            <a:ext cx="523438" cy="667140"/>
          </a:xfrm>
          <a:prstGeom prst="roundRect">
            <a:avLst>
              <a:gd name="adj" fmla="val 1315"/>
            </a:avLst>
          </a:prstGeom>
          <a:solidFill>
            <a:schemeClr val="bg1">
              <a:lumMod val="75000"/>
            </a:schemeClr>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17" name="圆角矩形 16"/>
          <p:cNvSpPr/>
          <p:nvPr/>
        </p:nvSpPr>
        <p:spPr bwMode="auto">
          <a:xfrm>
            <a:off x="2504205" y="3962472"/>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圆角矩形 17"/>
          <p:cNvSpPr>
            <a:spLocks noChangeArrowheads="1"/>
          </p:cNvSpPr>
          <p:nvPr/>
        </p:nvSpPr>
        <p:spPr bwMode="auto">
          <a:xfrm>
            <a:off x="4382124" y="4098960"/>
            <a:ext cx="523438" cy="667140"/>
          </a:xfrm>
          <a:prstGeom prst="roundRect">
            <a:avLst>
              <a:gd name="adj" fmla="val 1315"/>
            </a:avLst>
          </a:prstGeom>
          <a:solidFill>
            <a:schemeClr val="bg1">
              <a:lumMod val="75000"/>
            </a:schemeClr>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19" name="圆角矩形 18"/>
          <p:cNvSpPr/>
          <p:nvPr/>
        </p:nvSpPr>
        <p:spPr bwMode="auto">
          <a:xfrm>
            <a:off x="4382124" y="3996905"/>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0" name="下箭头 19"/>
          <p:cNvSpPr/>
          <p:nvPr/>
        </p:nvSpPr>
        <p:spPr>
          <a:xfrm>
            <a:off x="1797512" y="3220992"/>
            <a:ext cx="396618" cy="485001"/>
          </a:xfrm>
          <a:prstGeom prst="downArrow">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1" name="下箭头 20"/>
          <p:cNvSpPr/>
          <p:nvPr/>
        </p:nvSpPr>
        <p:spPr>
          <a:xfrm>
            <a:off x="4445481" y="3220992"/>
            <a:ext cx="396618" cy="485001"/>
          </a:xfrm>
          <a:prstGeom prst="downArrow">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2" name="下箭头 21"/>
          <p:cNvSpPr/>
          <p:nvPr/>
        </p:nvSpPr>
        <p:spPr>
          <a:xfrm>
            <a:off x="6776420" y="3220992"/>
            <a:ext cx="396618" cy="485001"/>
          </a:xfrm>
          <a:prstGeom prst="downArrow">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3" name="文本框 22"/>
          <p:cNvSpPr txBox="1"/>
          <p:nvPr/>
        </p:nvSpPr>
        <p:spPr>
          <a:xfrm>
            <a:off x="1383750" y="2650472"/>
            <a:ext cx="1433105" cy="461665"/>
          </a:xfrm>
          <a:prstGeom prst="rect">
            <a:avLst/>
          </a:prstGeom>
          <a:noFill/>
        </p:spPr>
        <p:txBody>
          <a:bodyPr wrap="square" rtlCol="0">
            <a:spAutoFit/>
          </a:bodyPr>
          <a:lstStyle/>
          <a:p>
            <a:r>
              <a:rPr kumimoji="1" lang="en-US" altLang="zh-CN" sz="2400" b="1" dirty="0" smtClean="0">
                <a:solidFill>
                  <a:schemeClr val="accent4">
                    <a:lumMod val="75000"/>
                  </a:schemeClr>
                </a:solidFill>
              </a:rPr>
              <a:t>Thread 1</a:t>
            </a:r>
            <a:endParaRPr kumimoji="1" lang="zh-CN" altLang="en-US" sz="2400" b="1" dirty="0">
              <a:solidFill>
                <a:schemeClr val="accent4">
                  <a:lumMod val="75000"/>
                </a:schemeClr>
              </a:solidFill>
            </a:endParaRPr>
          </a:p>
        </p:txBody>
      </p:sp>
      <p:sp>
        <p:nvSpPr>
          <p:cNvPr id="24" name="文本框 23"/>
          <p:cNvSpPr txBox="1"/>
          <p:nvPr/>
        </p:nvSpPr>
        <p:spPr>
          <a:xfrm>
            <a:off x="3988989" y="2638377"/>
            <a:ext cx="1826381" cy="461665"/>
          </a:xfrm>
          <a:prstGeom prst="rect">
            <a:avLst/>
          </a:prstGeom>
          <a:noFill/>
        </p:spPr>
        <p:txBody>
          <a:bodyPr wrap="square" rtlCol="0">
            <a:spAutoFit/>
          </a:bodyPr>
          <a:lstStyle/>
          <a:p>
            <a:r>
              <a:rPr kumimoji="1" lang="en-US" altLang="zh-CN" sz="2400" b="1" dirty="0" smtClean="0">
                <a:solidFill>
                  <a:schemeClr val="accent6">
                    <a:lumMod val="75000"/>
                  </a:schemeClr>
                </a:solidFill>
              </a:rPr>
              <a:t>Thread 2</a:t>
            </a:r>
            <a:endParaRPr kumimoji="1" lang="zh-CN" altLang="en-US" sz="2400" b="1" dirty="0">
              <a:solidFill>
                <a:schemeClr val="accent6">
                  <a:lumMod val="75000"/>
                </a:schemeClr>
              </a:solidFill>
            </a:endParaRPr>
          </a:p>
        </p:txBody>
      </p:sp>
      <p:sp>
        <p:nvSpPr>
          <p:cNvPr id="25" name="文本框 24"/>
          <p:cNvSpPr txBox="1"/>
          <p:nvPr/>
        </p:nvSpPr>
        <p:spPr>
          <a:xfrm>
            <a:off x="6348423" y="2638377"/>
            <a:ext cx="1488596" cy="461665"/>
          </a:xfrm>
          <a:prstGeom prst="rect">
            <a:avLst/>
          </a:prstGeom>
          <a:noFill/>
        </p:spPr>
        <p:txBody>
          <a:bodyPr wrap="square" rtlCol="0">
            <a:spAutoFit/>
          </a:bodyPr>
          <a:lstStyle/>
          <a:p>
            <a:r>
              <a:rPr kumimoji="1" lang="en-US" altLang="zh-CN" sz="2400" b="1" dirty="0" smtClean="0">
                <a:solidFill>
                  <a:schemeClr val="accent3">
                    <a:lumMod val="75000"/>
                  </a:schemeClr>
                </a:solidFill>
              </a:rPr>
              <a:t>Thread 3</a:t>
            </a:r>
            <a:endParaRPr kumimoji="1" lang="zh-CN" altLang="en-US" sz="2400" b="1" dirty="0">
              <a:solidFill>
                <a:schemeClr val="accent3">
                  <a:lumMod val="75000"/>
                </a:schemeClr>
              </a:solidFill>
            </a:endParaRPr>
          </a:p>
        </p:txBody>
      </p:sp>
      <p:sp>
        <p:nvSpPr>
          <p:cNvPr id="26" name="圆角矩形 25"/>
          <p:cNvSpPr/>
          <p:nvPr/>
        </p:nvSpPr>
        <p:spPr bwMode="auto">
          <a:xfrm>
            <a:off x="1067081" y="4165899"/>
            <a:ext cx="523438" cy="102055"/>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7" name="圆角矩形 26"/>
          <p:cNvSpPr/>
          <p:nvPr/>
        </p:nvSpPr>
        <p:spPr bwMode="auto">
          <a:xfrm>
            <a:off x="1802720" y="4165899"/>
            <a:ext cx="523438" cy="102055"/>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8" name="圆角矩形 27"/>
          <p:cNvSpPr/>
          <p:nvPr/>
        </p:nvSpPr>
        <p:spPr bwMode="auto">
          <a:xfrm>
            <a:off x="4382124" y="4267954"/>
            <a:ext cx="523438" cy="102055"/>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9" name="圆角矩形 28"/>
          <p:cNvSpPr/>
          <p:nvPr/>
        </p:nvSpPr>
        <p:spPr bwMode="auto">
          <a:xfrm>
            <a:off x="6311857" y="4267954"/>
            <a:ext cx="523438" cy="102055"/>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0" name="圆角矩形 29"/>
          <p:cNvSpPr/>
          <p:nvPr/>
        </p:nvSpPr>
        <p:spPr bwMode="auto">
          <a:xfrm>
            <a:off x="3675709" y="4420354"/>
            <a:ext cx="523438" cy="102055"/>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1" name="圆角矩形 30"/>
          <p:cNvSpPr/>
          <p:nvPr/>
        </p:nvSpPr>
        <p:spPr bwMode="auto">
          <a:xfrm>
            <a:off x="2504205" y="4236564"/>
            <a:ext cx="523438" cy="102055"/>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2" name="圆角矩形 31"/>
          <p:cNvSpPr/>
          <p:nvPr/>
        </p:nvSpPr>
        <p:spPr bwMode="auto">
          <a:xfrm>
            <a:off x="3672869" y="4216926"/>
            <a:ext cx="523438" cy="102055"/>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3" name="圆角矩形 32"/>
          <p:cNvSpPr/>
          <p:nvPr/>
        </p:nvSpPr>
        <p:spPr bwMode="auto">
          <a:xfrm>
            <a:off x="5095073" y="4388964"/>
            <a:ext cx="523438" cy="102055"/>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4" name="圆角矩形 33"/>
          <p:cNvSpPr/>
          <p:nvPr/>
        </p:nvSpPr>
        <p:spPr bwMode="auto">
          <a:xfrm>
            <a:off x="7088372" y="4388964"/>
            <a:ext cx="523438" cy="102055"/>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5" name="圆角矩形 34"/>
          <p:cNvSpPr/>
          <p:nvPr/>
        </p:nvSpPr>
        <p:spPr bwMode="auto">
          <a:xfrm>
            <a:off x="2504205" y="4471381"/>
            <a:ext cx="523438" cy="102055"/>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6" name="圆角矩形 35"/>
          <p:cNvSpPr/>
          <p:nvPr/>
        </p:nvSpPr>
        <p:spPr bwMode="auto">
          <a:xfrm>
            <a:off x="1067081" y="4439991"/>
            <a:ext cx="523438" cy="102055"/>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7" name="圆角矩形 36"/>
          <p:cNvSpPr/>
          <p:nvPr/>
        </p:nvSpPr>
        <p:spPr bwMode="auto">
          <a:xfrm>
            <a:off x="1797512" y="4533883"/>
            <a:ext cx="523438" cy="102055"/>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9" name="圆角矩形 38"/>
          <p:cNvSpPr/>
          <p:nvPr/>
        </p:nvSpPr>
        <p:spPr bwMode="auto">
          <a:xfrm>
            <a:off x="1068856" y="4629208"/>
            <a:ext cx="523438" cy="102055"/>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0" name="圆角矩形 39"/>
          <p:cNvSpPr/>
          <p:nvPr/>
        </p:nvSpPr>
        <p:spPr bwMode="auto">
          <a:xfrm>
            <a:off x="2504205" y="4369326"/>
            <a:ext cx="523438" cy="102055"/>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 name="圆角矩形 40"/>
          <p:cNvSpPr/>
          <p:nvPr/>
        </p:nvSpPr>
        <p:spPr bwMode="auto">
          <a:xfrm>
            <a:off x="3677484" y="4584910"/>
            <a:ext cx="523438" cy="102055"/>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2" name="圆角矩形 41"/>
          <p:cNvSpPr/>
          <p:nvPr/>
        </p:nvSpPr>
        <p:spPr bwMode="auto">
          <a:xfrm>
            <a:off x="5095073" y="4216926"/>
            <a:ext cx="523438" cy="102055"/>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3" name="圆角矩形 42"/>
          <p:cNvSpPr/>
          <p:nvPr/>
        </p:nvSpPr>
        <p:spPr bwMode="auto">
          <a:xfrm>
            <a:off x="6311857" y="4573436"/>
            <a:ext cx="523438" cy="102055"/>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4" name="圆角矩形 43"/>
          <p:cNvSpPr/>
          <p:nvPr/>
        </p:nvSpPr>
        <p:spPr bwMode="auto">
          <a:xfrm>
            <a:off x="7088372" y="4185536"/>
            <a:ext cx="523438" cy="102055"/>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5" name="内容占位符 2"/>
          <p:cNvSpPr txBox="1">
            <a:spLocks/>
          </p:cNvSpPr>
          <p:nvPr/>
        </p:nvSpPr>
        <p:spPr>
          <a:xfrm>
            <a:off x="1130808" y="5514664"/>
            <a:ext cx="7480774" cy="1200632"/>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buNone/>
            </a:pPr>
            <a:r>
              <a:rPr kumimoji="1" lang="en-US" altLang="zh-CN" dirty="0" smtClean="0"/>
              <a:t>            </a:t>
            </a:r>
            <a:r>
              <a:rPr kumimoji="1" lang="en-US" altLang="zh-CN" sz="3800" dirty="0" smtClean="0"/>
              <a:t> </a:t>
            </a:r>
            <a:r>
              <a:rPr kumimoji="1" lang="en-US" altLang="zh-CN" sz="4100" dirty="0" smtClean="0">
                <a:solidFill>
                  <a:srgbClr val="FF0000"/>
                </a:solidFill>
              </a:rPr>
              <a:t> The more randomized, </a:t>
            </a:r>
          </a:p>
          <a:p>
            <a:pPr marL="0" indent="0">
              <a:lnSpc>
                <a:spcPct val="110000"/>
              </a:lnSpc>
              <a:spcBef>
                <a:spcPts val="0"/>
              </a:spcBef>
              <a:buNone/>
            </a:pPr>
            <a:r>
              <a:rPr kumimoji="1" lang="en-US" altLang="zh-CN" sz="4100" dirty="0" smtClean="0">
                <a:solidFill>
                  <a:srgbClr val="FF0000"/>
                </a:solidFill>
              </a:rPr>
              <a:t>the higher performance will be achieved</a:t>
            </a:r>
          </a:p>
          <a:p>
            <a:pPr marL="0" indent="0">
              <a:buFont typeface="Arial"/>
              <a:buNone/>
            </a:pPr>
            <a:endParaRPr kumimoji="1" lang="en-US" altLang="zh-CN" dirty="0" smtClean="0"/>
          </a:p>
          <a:p>
            <a:pPr marL="0" indent="0">
              <a:buFont typeface="Arial"/>
              <a:buNone/>
            </a:pPr>
            <a:endParaRPr kumimoji="1" lang="zh-CN" altLang="en-US" dirty="0"/>
          </a:p>
        </p:txBody>
      </p:sp>
      <p:sp>
        <p:nvSpPr>
          <p:cNvPr id="46" name="文本框 45"/>
          <p:cNvSpPr txBox="1"/>
          <p:nvPr/>
        </p:nvSpPr>
        <p:spPr>
          <a:xfrm>
            <a:off x="3677484" y="4944569"/>
            <a:ext cx="2004304" cy="461665"/>
          </a:xfrm>
          <a:prstGeom prst="rect">
            <a:avLst/>
          </a:prstGeom>
          <a:noFill/>
        </p:spPr>
        <p:txBody>
          <a:bodyPr wrap="square" rtlCol="0">
            <a:spAutoFit/>
          </a:bodyPr>
          <a:lstStyle/>
          <a:p>
            <a:r>
              <a:rPr kumimoji="1" lang="en-US" altLang="zh-CN" sz="2400" b="1" dirty="0" smtClean="0"/>
              <a:t>DRAM Banks</a:t>
            </a:r>
            <a:endParaRPr kumimoji="1" lang="zh-CN" altLang="en-US" sz="2400" b="1" dirty="0"/>
          </a:p>
        </p:txBody>
      </p:sp>
      <p:cxnSp>
        <p:nvCxnSpPr>
          <p:cNvPr id="47" name="直线连接符 46"/>
          <p:cNvCxnSpPr/>
          <p:nvPr/>
        </p:nvCxnSpPr>
        <p:spPr>
          <a:xfrm>
            <a:off x="3331083" y="2805495"/>
            <a:ext cx="12095" cy="2080381"/>
          </a:xfrm>
          <a:prstGeom prst="line">
            <a:avLst/>
          </a:prstGeom>
          <a:ln w="381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8" name="直线连接符 47"/>
          <p:cNvCxnSpPr/>
          <p:nvPr/>
        </p:nvCxnSpPr>
        <p:spPr>
          <a:xfrm>
            <a:off x="5963007" y="2805495"/>
            <a:ext cx="0" cy="2080381"/>
          </a:xfrm>
          <a:prstGeom prst="line">
            <a:avLst/>
          </a:prstGeom>
          <a:ln w="381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97037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par>
                          <p:cTn id="11" fill="hold">
                            <p:stCondLst>
                              <p:cond delay="0"/>
                            </p:stCondLst>
                            <p:childTnLst>
                              <p:par>
                                <p:cTn id="12" presetID="27" presetClass="emph" presetSubtype="0" fill="remove" grpId="1" nodeType="afterEffect">
                                  <p:stCondLst>
                                    <p:cond delay="0"/>
                                  </p:stCondLst>
                                  <p:childTnLst>
                                    <p:animClr clrSpc="rgb" dir="cw">
                                      <p:cBhvr override="childStyle">
                                        <p:cTn id="13" dur="500" autoRev="1" fill="remove"/>
                                        <p:tgtEl>
                                          <p:spTgt spid="20"/>
                                        </p:tgtEl>
                                        <p:attrNameLst>
                                          <p:attrName>style.color</p:attrName>
                                        </p:attrNameLst>
                                      </p:cBhvr>
                                      <p:to>
                                        <a:schemeClr val="bg1"/>
                                      </p:to>
                                    </p:animClr>
                                    <p:animClr clrSpc="rgb" dir="cw">
                                      <p:cBhvr>
                                        <p:cTn id="14" dur="500" autoRev="1" fill="remove"/>
                                        <p:tgtEl>
                                          <p:spTgt spid="20"/>
                                        </p:tgtEl>
                                        <p:attrNameLst>
                                          <p:attrName>fillcolor</p:attrName>
                                        </p:attrNameLst>
                                      </p:cBhvr>
                                      <p:to>
                                        <a:schemeClr val="bg1"/>
                                      </p:to>
                                    </p:animClr>
                                    <p:set>
                                      <p:cBhvr>
                                        <p:cTn id="15" dur="500" autoRev="1" fill="remove"/>
                                        <p:tgtEl>
                                          <p:spTgt spid="20"/>
                                        </p:tgtEl>
                                        <p:attrNameLst>
                                          <p:attrName>fill.type</p:attrName>
                                        </p:attrNameLst>
                                      </p:cBhvr>
                                      <p:to>
                                        <p:strVal val="solid"/>
                                      </p:to>
                                    </p:set>
                                    <p:set>
                                      <p:cBhvr>
                                        <p:cTn id="16" dur="500" autoRev="1" fill="remove"/>
                                        <p:tgtEl>
                                          <p:spTgt spid="20"/>
                                        </p:tgtEl>
                                        <p:attrNameLst>
                                          <p:attrName>fill.on</p:attrName>
                                        </p:attrNameLst>
                                      </p:cBhvr>
                                      <p:to>
                                        <p:strVal val="true"/>
                                      </p:to>
                                    </p:set>
                                  </p:childTnLst>
                                </p:cTn>
                              </p:par>
                              <p:par>
                                <p:cTn id="17" presetID="27" presetClass="emph" presetSubtype="0" fill="remove" grpId="1" nodeType="withEffect">
                                  <p:stCondLst>
                                    <p:cond delay="0"/>
                                  </p:stCondLst>
                                  <p:childTnLst>
                                    <p:animClr clrSpc="rgb" dir="cw">
                                      <p:cBhvr override="childStyle">
                                        <p:cTn id="18" dur="500" autoRev="1" fill="remove"/>
                                        <p:tgtEl>
                                          <p:spTgt spid="21"/>
                                        </p:tgtEl>
                                        <p:attrNameLst>
                                          <p:attrName>style.color</p:attrName>
                                        </p:attrNameLst>
                                      </p:cBhvr>
                                      <p:to>
                                        <a:schemeClr val="bg1"/>
                                      </p:to>
                                    </p:animClr>
                                    <p:animClr clrSpc="rgb" dir="cw">
                                      <p:cBhvr>
                                        <p:cTn id="19" dur="500" autoRev="1" fill="remove"/>
                                        <p:tgtEl>
                                          <p:spTgt spid="21"/>
                                        </p:tgtEl>
                                        <p:attrNameLst>
                                          <p:attrName>fillcolor</p:attrName>
                                        </p:attrNameLst>
                                      </p:cBhvr>
                                      <p:to>
                                        <a:schemeClr val="bg1"/>
                                      </p:to>
                                    </p:animClr>
                                    <p:set>
                                      <p:cBhvr>
                                        <p:cTn id="20" dur="500" autoRev="1" fill="remove"/>
                                        <p:tgtEl>
                                          <p:spTgt spid="21"/>
                                        </p:tgtEl>
                                        <p:attrNameLst>
                                          <p:attrName>fill.type</p:attrName>
                                        </p:attrNameLst>
                                      </p:cBhvr>
                                      <p:to>
                                        <p:strVal val="solid"/>
                                      </p:to>
                                    </p:set>
                                    <p:set>
                                      <p:cBhvr>
                                        <p:cTn id="21" dur="500" autoRev="1" fill="remove"/>
                                        <p:tgtEl>
                                          <p:spTgt spid="21"/>
                                        </p:tgtEl>
                                        <p:attrNameLst>
                                          <p:attrName>fill.on</p:attrName>
                                        </p:attrNameLst>
                                      </p:cBhvr>
                                      <p:to>
                                        <p:strVal val="true"/>
                                      </p:to>
                                    </p:set>
                                  </p:childTnLst>
                                </p:cTn>
                              </p:par>
                              <p:par>
                                <p:cTn id="22" presetID="27" presetClass="emph" presetSubtype="0" fill="remove" grpId="1" nodeType="withEffect">
                                  <p:stCondLst>
                                    <p:cond delay="0"/>
                                  </p:stCondLst>
                                  <p:childTnLst>
                                    <p:animClr clrSpc="rgb" dir="cw">
                                      <p:cBhvr override="childStyle">
                                        <p:cTn id="23" dur="500" autoRev="1" fill="remove"/>
                                        <p:tgtEl>
                                          <p:spTgt spid="22"/>
                                        </p:tgtEl>
                                        <p:attrNameLst>
                                          <p:attrName>style.color</p:attrName>
                                        </p:attrNameLst>
                                      </p:cBhvr>
                                      <p:to>
                                        <a:schemeClr val="bg1"/>
                                      </p:to>
                                    </p:animClr>
                                    <p:animClr clrSpc="rgb" dir="cw">
                                      <p:cBhvr>
                                        <p:cTn id="24" dur="500" autoRev="1" fill="remove"/>
                                        <p:tgtEl>
                                          <p:spTgt spid="22"/>
                                        </p:tgtEl>
                                        <p:attrNameLst>
                                          <p:attrName>fillcolor</p:attrName>
                                        </p:attrNameLst>
                                      </p:cBhvr>
                                      <p:to>
                                        <a:schemeClr val="bg1"/>
                                      </p:to>
                                    </p:animClr>
                                    <p:set>
                                      <p:cBhvr>
                                        <p:cTn id="25" dur="500" autoRev="1" fill="remove"/>
                                        <p:tgtEl>
                                          <p:spTgt spid="22"/>
                                        </p:tgtEl>
                                        <p:attrNameLst>
                                          <p:attrName>fill.type</p:attrName>
                                        </p:attrNameLst>
                                      </p:cBhvr>
                                      <p:to>
                                        <p:strVal val="solid"/>
                                      </p:to>
                                    </p:set>
                                    <p:set>
                                      <p:cBhvr>
                                        <p:cTn id="26" dur="500" autoRev="1" fill="remove"/>
                                        <p:tgtEl>
                                          <p:spTgt spid="22"/>
                                        </p:tgtEl>
                                        <p:attrNameLst>
                                          <p:attrName>fill.on</p:attrName>
                                        </p:attrNameLst>
                                      </p:cBhvr>
                                      <p:to>
                                        <p:strVal val="true"/>
                                      </p:to>
                                    </p:set>
                                  </p:childTnLst>
                                </p:cTn>
                              </p:par>
                            </p:childTnLst>
                          </p:cTn>
                        </p:par>
                        <p:par>
                          <p:cTn id="27" fill="hold">
                            <p:stCondLst>
                              <p:cond delay="1000"/>
                            </p:stCondLst>
                            <p:childTnLst>
                              <p:par>
                                <p:cTn id="28" presetID="3" presetClass="exit" presetSubtype="10" fill="hold" nodeType="afterEffect">
                                  <p:stCondLst>
                                    <p:cond delay="0"/>
                                  </p:stCondLst>
                                  <p:childTnLst>
                                    <p:animEffect transition="out" filter="blinds(horizontal)">
                                      <p:cBhvr>
                                        <p:cTn id="29" dur="500"/>
                                        <p:tgtEl>
                                          <p:spTgt spid="47"/>
                                        </p:tgtEl>
                                      </p:cBhvr>
                                    </p:animEffect>
                                    <p:set>
                                      <p:cBhvr>
                                        <p:cTn id="30" dur="1" fill="hold">
                                          <p:stCondLst>
                                            <p:cond delay="499"/>
                                          </p:stCondLst>
                                        </p:cTn>
                                        <p:tgtEl>
                                          <p:spTgt spid="47"/>
                                        </p:tgtEl>
                                        <p:attrNameLst>
                                          <p:attrName>style.visibility</p:attrName>
                                        </p:attrNameLst>
                                      </p:cBhvr>
                                      <p:to>
                                        <p:strVal val="hidden"/>
                                      </p:to>
                                    </p:set>
                                  </p:childTnLst>
                                </p:cTn>
                              </p:par>
                              <p:par>
                                <p:cTn id="31" presetID="3" presetClass="exit" presetSubtype="10" fill="hold" nodeType="withEffect">
                                  <p:stCondLst>
                                    <p:cond delay="0"/>
                                  </p:stCondLst>
                                  <p:childTnLst>
                                    <p:animEffect transition="out" filter="blinds(horizontal)">
                                      <p:cBhvr>
                                        <p:cTn id="32" dur="500"/>
                                        <p:tgtEl>
                                          <p:spTgt spid="48"/>
                                        </p:tgtEl>
                                      </p:cBhvr>
                                    </p:animEffect>
                                    <p:set>
                                      <p:cBhvr>
                                        <p:cTn id="33" dur="1" fill="hold">
                                          <p:stCondLst>
                                            <p:cond delay="499"/>
                                          </p:stCondLst>
                                        </p:cTn>
                                        <p:tgtEl>
                                          <p:spTgt spid="4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9"/>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44"/>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6"/>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31"/>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33"/>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34"/>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2" grpId="0" animBg="1"/>
      <p:bldP spid="22" grpId="1"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44" grpId="0" animBg="1"/>
      <p:bldP spid="4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smtClean="0"/>
              <a:t>Horizontal Vertical Random Framework (1)</a:t>
            </a:r>
            <a:endParaRPr kumimoji="1" lang="zh-CN" altLang="en-US" sz="2700" dirty="0"/>
          </a:p>
        </p:txBody>
      </p:sp>
      <p:sp>
        <p:nvSpPr>
          <p:cNvPr id="3" name="内容占位符 2"/>
          <p:cNvSpPr>
            <a:spLocks noGrp="1"/>
          </p:cNvSpPr>
          <p:nvPr>
            <p:ph idx="1"/>
          </p:nvPr>
        </p:nvSpPr>
        <p:spPr>
          <a:xfrm>
            <a:off x="457200" y="1515984"/>
            <a:ext cx="8229600" cy="1069761"/>
          </a:xfrm>
        </p:spPr>
        <p:txBody>
          <a:bodyPr>
            <a:normAutofit lnSpcReduction="10000"/>
          </a:bodyPr>
          <a:lstStyle/>
          <a:p>
            <a:r>
              <a:rPr kumimoji="1" lang="en-US" altLang="zh-CN" dirty="0" smtClean="0"/>
              <a:t>Get the proper memory allocating policy</a:t>
            </a:r>
          </a:p>
          <a:p>
            <a:r>
              <a:rPr kumimoji="1" lang="en-US" altLang="zh-CN" dirty="0" smtClean="0"/>
              <a:t>Use the partitioning and coalescing </a:t>
            </a:r>
            <a:endParaRPr kumimoji="1" lang="zh-CN" altLang="en-US" dirty="0"/>
          </a:p>
        </p:txBody>
      </p:sp>
      <p:pic>
        <p:nvPicPr>
          <p:cNvPr id="4" name="图片 3" descr="Macintosh HD:Users:liulei:Desktop:未命名.tiff"/>
          <p:cNvPicPr/>
          <p:nvPr/>
        </p:nvPicPr>
        <p:blipFill>
          <a:blip r:embed="rId3">
            <a:extLst>
              <a:ext uri="{28A0092B-C50C-407E-A947-70E740481C1C}">
                <a14:useLocalDpi xmlns:a14="http://schemas.microsoft.com/office/drawing/2010/main" val="0"/>
              </a:ext>
            </a:extLst>
          </a:blip>
          <a:srcRect/>
          <a:stretch>
            <a:fillRect/>
          </a:stretch>
        </p:blipFill>
        <p:spPr bwMode="auto">
          <a:xfrm>
            <a:off x="1192211" y="2646387"/>
            <a:ext cx="6761713" cy="4015793"/>
          </a:xfrm>
          <a:prstGeom prst="rect">
            <a:avLst/>
          </a:prstGeom>
          <a:noFill/>
          <a:ln>
            <a:noFill/>
          </a:ln>
        </p:spPr>
      </p:pic>
      <p:sp>
        <p:nvSpPr>
          <p:cNvPr id="5" name="文本框 4"/>
          <p:cNvSpPr txBox="1"/>
          <p:nvPr/>
        </p:nvSpPr>
        <p:spPr>
          <a:xfrm>
            <a:off x="1860606" y="4317992"/>
            <a:ext cx="1679444" cy="954107"/>
          </a:xfrm>
          <a:prstGeom prst="rect">
            <a:avLst/>
          </a:prstGeom>
          <a:noFill/>
        </p:spPr>
        <p:txBody>
          <a:bodyPr wrap="square" rtlCol="0">
            <a:spAutoFit/>
          </a:bodyPr>
          <a:lstStyle/>
          <a:p>
            <a:r>
              <a:rPr kumimoji="1" lang="en-US" altLang="zh-CN" sz="2800" dirty="0" smtClean="0">
                <a:solidFill>
                  <a:srgbClr val="FF0000"/>
                </a:solidFill>
              </a:rPr>
              <a:t>LLCH</a:t>
            </a:r>
          </a:p>
          <a:p>
            <a:r>
              <a:rPr kumimoji="1" lang="en-US" altLang="zh-CN" sz="2800" dirty="0" smtClean="0">
                <a:solidFill>
                  <a:srgbClr val="FF0000"/>
                </a:solidFill>
              </a:rPr>
              <a:t>Bank-Only</a:t>
            </a:r>
            <a:endParaRPr kumimoji="1" lang="zh-CN" altLang="en-US" sz="2800" dirty="0">
              <a:solidFill>
                <a:srgbClr val="FF0000"/>
              </a:solidFill>
            </a:endParaRPr>
          </a:p>
        </p:txBody>
      </p:sp>
      <p:sp>
        <p:nvSpPr>
          <p:cNvPr id="6" name="文本框 5"/>
          <p:cNvSpPr txBox="1"/>
          <p:nvPr/>
        </p:nvSpPr>
        <p:spPr>
          <a:xfrm>
            <a:off x="3783262" y="4456361"/>
            <a:ext cx="1337651" cy="954107"/>
          </a:xfrm>
          <a:prstGeom prst="rect">
            <a:avLst/>
          </a:prstGeom>
          <a:noFill/>
        </p:spPr>
        <p:txBody>
          <a:bodyPr wrap="square" rtlCol="0">
            <a:spAutoFit/>
          </a:bodyPr>
          <a:lstStyle/>
          <a:p>
            <a:r>
              <a:rPr kumimoji="1" lang="en-US" altLang="zh-CN" sz="2800" dirty="0" smtClean="0">
                <a:solidFill>
                  <a:srgbClr val="FF0000"/>
                </a:solidFill>
              </a:rPr>
              <a:t>LLCT</a:t>
            </a:r>
          </a:p>
          <a:p>
            <a:r>
              <a:rPr kumimoji="1" lang="en-US" altLang="zh-CN" sz="2800" dirty="0" smtClean="0">
                <a:solidFill>
                  <a:srgbClr val="FF0000"/>
                </a:solidFill>
              </a:rPr>
              <a:t>A/C-VP</a:t>
            </a:r>
            <a:endParaRPr kumimoji="1" lang="zh-CN" altLang="en-US" sz="2800" dirty="0">
              <a:solidFill>
                <a:srgbClr val="FF0000"/>
              </a:solidFill>
            </a:endParaRPr>
          </a:p>
        </p:txBody>
      </p:sp>
      <p:sp>
        <p:nvSpPr>
          <p:cNvPr id="7" name="文本框 6"/>
          <p:cNvSpPr txBox="1"/>
          <p:nvPr/>
        </p:nvSpPr>
        <p:spPr>
          <a:xfrm>
            <a:off x="5240913" y="4037491"/>
            <a:ext cx="1460911" cy="954107"/>
          </a:xfrm>
          <a:prstGeom prst="rect">
            <a:avLst/>
          </a:prstGeom>
          <a:noFill/>
        </p:spPr>
        <p:txBody>
          <a:bodyPr wrap="square" rtlCol="0">
            <a:spAutoFit/>
          </a:bodyPr>
          <a:lstStyle/>
          <a:p>
            <a:r>
              <a:rPr kumimoji="1" lang="en-US" altLang="zh-CN" sz="2800" dirty="0" smtClean="0">
                <a:solidFill>
                  <a:srgbClr val="FF0000"/>
                </a:solidFill>
              </a:rPr>
              <a:t>LLCM</a:t>
            </a:r>
          </a:p>
          <a:p>
            <a:r>
              <a:rPr kumimoji="1" lang="en-US" altLang="zh-CN" sz="2800" dirty="0" smtClean="0">
                <a:solidFill>
                  <a:srgbClr val="FF0000"/>
                </a:solidFill>
              </a:rPr>
              <a:t>A/B-VP</a:t>
            </a:r>
            <a:endParaRPr kumimoji="1" lang="zh-CN" altLang="en-US" sz="2800" dirty="0">
              <a:solidFill>
                <a:srgbClr val="FF0000"/>
              </a:solidFill>
            </a:endParaRPr>
          </a:p>
        </p:txBody>
      </p:sp>
    </p:spTree>
    <p:extLst>
      <p:ext uri="{BB962C8B-B14F-4D97-AF65-F5344CB8AC3E}">
        <p14:creationId xmlns:p14="http://schemas.microsoft.com/office/powerpoint/2010/main" val="35463017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smtClean="0"/>
              <a:t>X-buddy: Supporting Multi-policy (1)</a:t>
            </a:r>
            <a:endParaRPr kumimoji="1" lang="zh-CN" altLang="en-US" dirty="0"/>
          </a:p>
        </p:txBody>
      </p:sp>
      <p:sp>
        <p:nvSpPr>
          <p:cNvPr id="3" name="内容占位符 2"/>
          <p:cNvSpPr>
            <a:spLocks noGrp="1"/>
          </p:cNvSpPr>
          <p:nvPr>
            <p:ph idx="1"/>
          </p:nvPr>
        </p:nvSpPr>
        <p:spPr>
          <a:xfrm>
            <a:off x="457200" y="1600201"/>
            <a:ext cx="8553539" cy="606226"/>
          </a:xfrm>
        </p:spPr>
        <p:txBody>
          <a:bodyPr>
            <a:normAutofit fontScale="92500"/>
          </a:bodyPr>
          <a:lstStyle/>
          <a:p>
            <a:r>
              <a:rPr kumimoji="1" lang="en-US" altLang="zh-CN" dirty="0" smtClean="0"/>
              <a:t>Sub-System A (O-bit 14,15,C-bit 16 bit)</a:t>
            </a:r>
            <a:r>
              <a:rPr kumimoji="1" lang="en-US" altLang="zh-CN" dirty="0" smtClean="0">
                <a:sym typeface="Wingdings"/>
              </a:rPr>
              <a:t>A-/C-VP</a:t>
            </a:r>
            <a:endParaRPr kumimoji="1" lang="zh-CN" altLang="en-US" dirty="0"/>
          </a:p>
        </p:txBody>
      </p:sp>
      <p:pic>
        <p:nvPicPr>
          <p:cNvPr id="4" name="图片 3" descr="Macintosh HD:Users:liulei:Desktop:ISCA2014:subsystem B.tiff"/>
          <p:cNvPicPr/>
          <p:nvPr/>
        </p:nvPicPr>
        <p:blipFill>
          <a:blip r:embed="rId2">
            <a:extLst>
              <a:ext uri="{28A0092B-C50C-407E-A947-70E740481C1C}">
                <a14:useLocalDpi xmlns:a14="http://schemas.microsoft.com/office/drawing/2010/main" val="0"/>
              </a:ext>
            </a:extLst>
          </a:blip>
          <a:srcRect/>
          <a:stretch>
            <a:fillRect/>
          </a:stretch>
        </p:blipFill>
        <p:spPr bwMode="auto">
          <a:xfrm>
            <a:off x="457200" y="2359152"/>
            <a:ext cx="8243771" cy="3286703"/>
          </a:xfrm>
          <a:prstGeom prst="rect">
            <a:avLst/>
          </a:prstGeom>
          <a:noFill/>
          <a:ln>
            <a:noFill/>
          </a:ln>
        </p:spPr>
      </p:pic>
      <p:sp>
        <p:nvSpPr>
          <p:cNvPr id="5" name="文本框 4"/>
          <p:cNvSpPr txBox="1"/>
          <p:nvPr/>
        </p:nvSpPr>
        <p:spPr>
          <a:xfrm>
            <a:off x="1022240" y="5855051"/>
            <a:ext cx="9122703" cy="584776"/>
          </a:xfrm>
          <a:prstGeom prst="rect">
            <a:avLst/>
          </a:prstGeom>
          <a:noFill/>
        </p:spPr>
        <p:txBody>
          <a:bodyPr wrap="square" rtlCol="0">
            <a:spAutoFit/>
          </a:bodyPr>
          <a:lstStyle/>
          <a:p>
            <a:r>
              <a:rPr kumimoji="1" lang="en-US" altLang="zh-CN" sz="3200" dirty="0" smtClean="0">
                <a:solidFill>
                  <a:srgbClr val="FF0000"/>
                </a:solidFill>
              </a:rPr>
              <a:t>Allocating physical pages in terms of colors</a:t>
            </a:r>
            <a:endParaRPr kumimoji="1" lang="zh-CN" altLang="en-US" sz="3200" dirty="0">
              <a:solidFill>
                <a:srgbClr val="FF0000"/>
              </a:solidFill>
            </a:endParaRPr>
          </a:p>
        </p:txBody>
      </p:sp>
    </p:spTree>
    <p:extLst>
      <p:ext uri="{BB962C8B-B14F-4D97-AF65-F5344CB8AC3E}">
        <p14:creationId xmlns:p14="http://schemas.microsoft.com/office/powerpoint/2010/main" val="3842839006"/>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a:t>X-buddy: Supporting Multi-</a:t>
            </a:r>
            <a:r>
              <a:rPr kumimoji="1" lang="en-US" altLang="zh-CN" dirty="0" smtClean="0"/>
              <a:t>policy (2)</a:t>
            </a:r>
            <a:endParaRPr kumimoji="1" lang="zh-CN" altLang="en-US" dirty="0"/>
          </a:p>
        </p:txBody>
      </p:sp>
      <p:sp>
        <p:nvSpPr>
          <p:cNvPr id="3" name="内容占位符 2"/>
          <p:cNvSpPr>
            <a:spLocks noGrp="1"/>
          </p:cNvSpPr>
          <p:nvPr>
            <p:ph idx="1"/>
          </p:nvPr>
        </p:nvSpPr>
        <p:spPr>
          <a:xfrm>
            <a:off x="111244" y="1545538"/>
            <a:ext cx="9517651" cy="448624"/>
          </a:xfrm>
        </p:spPr>
        <p:txBody>
          <a:bodyPr>
            <a:normAutofit fontScale="77500" lnSpcReduction="20000"/>
          </a:bodyPr>
          <a:lstStyle/>
          <a:p>
            <a:r>
              <a:rPr kumimoji="1" lang="en-US" altLang="zh-CN" dirty="0" smtClean="0"/>
              <a:t>Sub-System </a:t>
            </a:r>
            <a:r>
              <a:rPr kumimoji="1" lang="en-US" altLang="zh-CN" dirty="0"/>
              <a:t>B</a:t>
            </a:r>
            <a:r>
              <a:rPr kumimoji="1" lang="en-US" altLang="zh-CN" dirty="0" smtClean="0"/>
              <a:t> (O-bits 13,14,15,B-bits 21,22 bits)</a:t>
            </a:r>
            <a:r>
              <a:rPr kumimoji="1" lang="en-US" altLang="zh-CN" dirty="0" smtClean="0">
                <a:sym typeface="Wingdings"/>
              </a:rPr>
              <a:t>Bank-Only/B-VP</a:t>
            </a:r>
            <a:endParaRPr kumimoji="1" lang="zh-CN" altLang="en-US" dirty="0"/>
          </a:p>
        </p:txBody>
      </p:sp>
      <p:pic>
        <p:nvPicPr>
          <p:cNvPr id="5" name="图片 4" descr="Macintosh HD:Users:liulei:Desktop:ISCA2014:subsystemA.tiff"/>
          <p:cNvPicPr/>
          <p:nvPr/>
        </p:nvPicPr>
        <p:blipFill>
          <a:blip r:embed="rId2">
            <a:extLst>
              <a:ext uri="{28A0092B-C50C-407E-A947-70E740481C1C}">
                <a14:useLocalDpi xmlns:a14="http://schemas.microsoft.com/office/drawing/2010/main" val="0"/>
              </a:ext>
            </a:extLst>
          </a:blip>
          <a:srcRect/>
          <a:stretch>
            <a:fillRect/>
          </a:stretch>
        </p:blipFill>
        <p:spPr bwMode="auto">
          <a:xfrm>
            <a:off x="1233103" y="2041270"/>
            <a:ext cx="6693010" cy="3920240"/>
          </a:xfrm>
          <a:prstGeom prst="rect">
            <a:avLst/>
          </a:prstGeom>
          <a:noFill/>
          <a:ln>
            <a:noFill/>
          </a:ln>
        </p:spPr>
      </p:pic>
      <p:sp>
        <p:nvSpPr>
          <p:cNvPr id="6" name="文本框 5"/>
          <p:cNvSpPr txBox="1"/>
          <p:nvPr/>
        </p:nvSpPr>
        <p:spPr>
          <a:xfrm>
            <a:off x="949224" y="6022302"/>
            <a:ext cx="7455647" cy="830997"/>
          </a:xfrm>
          <a:prstGeom prst="rect">
            <a:avLst/>
          </a:prstGeom>
          <a:noFill/>
        </p:spPr>
        <p:txBody>
          <a:bodyPr wrap="square" rtlCol="0">
            <a:spAutoFit/>
          </a:bodyPr>
          <a:lstStyle/>
          <a:p>
            <a:pPr algn="just"/>
            <a:r>
              <a:rPr kumimoji="1" lang="en-US" altLang="zh-CN" sz="2400" b="1" dirty="0" smtClean="0"/>
              <a:t>Support interleaving by random or Round-Robin selecting pages in Order-1 list</a:t>
            </a:r>
            <a:endParaRPr kumimoji="1" lang="zh-CN" altLang="en-US" sz="2400" b="1" dirty="0"/>
          </a:p>
        </p:txBody>
      </p:sp>
      <p:sp>
        <p:nvSpPr>
          <p:cNvPr id="4" name="右箭头 3"/>
          <p:cNvSpPr/>
          <p:nvPr/>
        </p:nvSpPr>
        <p:spPr>
          <a:xfrm>
            <a:off x="487082" y="2420472"/>
            <a:ext cx="708211" cy="239059"/>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1856876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Sub-System</a:t>
            </a:r>
            <a:r>
              <a:rPr kumimoji="1" lang="en-US" altLang="zh-CN" dirty="0"/>
              <a:t> </a:t>
            </a:r>
            <a:r>
              <a:rPr kumimoji="1" lang="en-US" altLang="zh-CN" dirty="0" smtClean="0"/>
              <a:t>A and B work together</a:t>
            </a:r>
            <a:endParaRPr kumimoji="1" lang="zh-CN" altLang="en-US" dirty="0"/>
          </a:p>
        </p:txBody>
      </p:sp>
      <p:pic>
        <p:nvPicPr>
          <p:cNvPr id="4" name="图片 3" descr="Macintosh HD:Users:liulei:Desktop:未命名.tif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529" y="1553883"/>
            <a:ext cx="8890000" cy="3953565"/>
          </a:xfrm>
          <a:prstGeom prst="rect">
            <a:avLst/>
          </a:prstGeom>
          <a:noFill/>
          <a:ln>
            <a:noFill/>
          </a:ln>
          <a:extLst>
            <a:ext uri="{FAA26D3D-D897-4be2-8F04-BA451C77F1D7}">
              <ma14:placeholderFlag xmlns:ma14="http://schemas.microsoft.com/office/mac/drawingml/2011/main"/>
            </a:ext>
          </a:extLst>
        </p:spPr>
      </p:pic>
      <p:sp>
        <p:nvSpPr>
          <p:cNvPr id="3" name="文本框 2"/>
          <p:cNvSpPr txBox="1"/>
          <p:nvPr/>
        </p:nvSpPr>
        <p:spPr>
          <a:xfrm>
            <a:off x="881530" y="5656858"/>
            <a:ext cx="7805270" cy="584776"/>
          </a:xfrm>
          <a:prstGeom prst="rect">
            <a:avLst/>
          </a:prstGeom>
          <a:noFill/>
        </p:spPr>
        <p:txBody>
          <a:bodyPr wrap="square" rtlCol="0">
            <a:spAutoFit/>
          </a:bodyPr>
          <a:lstStyle/>
          <a:p>
            <a:pPr algn="ctr"/>
            <a:r>
              <a:rPr kumimoji="1" lang="en-US" altLang="zh-CN" sz="3200" dirty="0" smtClean="0"/>
              <a:t>We can get page with target color in O(1</a:t>
            </a:r>
            <a:r>
              <a:rPr kumimoji="1" lang="en-US" altLang="zh-CN" sz="3200" dirty="0"/>
              <a:t>)</a:t>
            </a:r>
            <a:endParaRPr kumimoji="1" lang="zh-CN" altLang="en-US" sz="3200" dirty="0"/>
          </a:p>
        </p:txBody>
      </p:sp>
    </p:spTree>
    <p:extLst>
      <p:ext uri="{BB962C8B-B14F-4D97-AF65-F5344CB8AC3E}">
        <p14:creationId xmlns:p14="http://schemas.microsoft.com/office/powerpoint/2010/main" val="4562100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smtClean="0"/>
              <a:t>The Performance Lost</a:t>
            </a:r>
            <a:r>
              <a:rPr kumimoji="1" lang="en-US" altLang="zh-CN" b="1" dirty="0" smtClean="0"/>
              <a:t/>
            </a:r>
            <a:br>
              <a:rPr kumimoji="1" lang="en-US" altLang="zh-CN" b="1" dirty="0" smtClean="0"/>
            </a:br>
            <a:r>
              <a:rPr kumimoji="1" lang="en-US" altLang="zh-CN" dirty="0" smtClean="0"/>
              <a:t>     </a:t>
            </a:r>
            <a:r>
              <a:rPr kumimoji="1" lang="en-US" altLang="zh-CN" dirty="0"/>
              <a:t> </a:t>
            </a:r>
            <a:r>
              <a:rPr kumimoji="1" lang="en-US" altLang="zh-CN" dirty="0" smtClean="0"/>
              <a:t>    </a:t>
            </a:r>
            <a:r>
              <a:rPr kumimoji="1" lang="en-US" altLang="zh-CN" sz="3600" dirty="0" smtClean="0"/>
              <a:t>-- Caused by Inter-thread Interferences</a:t>
            </a:r>
            <a:endParaRPr kumimoji="1" lang="zh-CN" altLang="en-US" sz="3600" dirty="0"/>
          </a:p>
        </p:txBody>
      </p:sp>
      <p:sp>
        <p:nvSpPr>
          <p:cNvPr id="4" name="Content Placeholder 2"/>
          <p:cNvSpPr>
            <a:spLocks noGrp="1"/>
          </p:cNvSpPr>
          <p:nvPr>
            <p:ph idx="1"/>
          </p:nvPr>
        </p:nvSpPr>
        <p:spPr>
          <a:xfrm>
            <a:off x="457200" y="1862514"/>
            <a:ext cx="8229600" cy="3549335"/>
          </a:xfrm>
        </p:spPr>
        <p:txBody>
          <a:bodyPr/>
          <a:lstStyle/>
          <a:p>
            <a:r>
              <a:rPr lang="en-US" dirty="0">
                <a:latin typeface="Calibri" charset="0"/>
                <a:ea typeface="宋体" charset="0"/>
              </a:rPr>
              <a:t>Shared cache</a:t>
            </a:r>
            <a:r>
              <a:rPr lang="en-US" baseline="30000" dirty="0">
                <a:latin typeface="Calibri" charset="0"/>
                <a:ea typeface="宋体" charset="0"/>
              </a:rPr>
              <a:t>[Zhuravlev+,ASPLOS10]</a:t>
            </a:r>
            <a:endParaRPr lang="en-US" sz="2400" baseline="30000" dirty="0">
              <a:latin typeface="Calibri" charset="0"/>
              <a:ea typeface="宋体" charset="0"/>
            </a:endParaRPr>
          </a:p>
          <a:p>
            <a:pPr lvl="1"/>
            <a:r>
              <a:rPr lang="en-US" dirty="0">
                <a:solidFill>
                  <a:srgbClr val="FF0000"/>
                </a:solidFill>
                <a:latin typeface="Calibri" charset="0"/>
                <a:ea typeface="宋体" charset="0"/>
              </a:rPr>
              <a:t>50%</a:t>
            </a:r>
            <a:r>
              <a:rPr lang="en-US" dirty="0">
                <a:latin typeface="Calibri" charset="0"/>
                <a:ea typeface="宋体" charset="0"/>
              </a:rPr>
              <a:t> performance degradation</a:t>
            </a:r>
          </a:p>
          <a:p>
            <a:endParaRPr lang="en-US" dirty="0">
              <a:latin typeface="Calibri" charset="0"/>
              <a:ea typeface="宋体" charset="0"/>
            </a:endParaRPr>
          </a:p>
          <a:p>
            <a:r>
              <a:rPr lang="en-US" dirty="0">
                <a:latin typeface="Calibri" charset="0"/>
                <a:ea typeface="宋体" charset="0"/>
              </a:rPr>
              <a:t>Shared DRAM</a:t>
            </a:r>
            <a:r>
              <a:rPr lang="en-US" baseline="30000" dirty="0">
                <a:latin typeface="Calibri" charset="0"/>
                <a:ea typeface="宋体" charset="0"/>
              </a:rPr>
              <a:t>[Moscibroda+,</a:t>
            </a:r>
            <a:r>
              <a:rPr lang="en-US" baseline="30000" dirty="0" smtClean="0">
                <a:latin typeface="Calibri" charset="0"/>
                <a:ea typeface="宋体" charset="0"/>
              </a:rPr>
              <a:t>Security06, </a:t>
            </a:r>
            <a:r>
              <a:rPr lang="en-US" baseline="30000" dirty="0" err="1" smtClean="0">
                <a:latin typeface="Calibri" charset="0"/>
                <a:ea typeface="宋体" charset="0"/>
              </a:rPr>
              <a:t>Onur</a:t>
            </a:r>
            <a:r>
              <a:rPr lang="en-US" baseline="30000" dirty="0" smtClean="0">
                <a:latin typeface="Calibri" charset="0"/>
                <a:ea typeface="宋体" charset="0"/>
              </a:rPr>
              <a:t>]</a:t>
            </a:r>
            <a:endParaRPr lang="en-US" baseline="30000" dirty="0">
              <a:latin typeface="Calibri" charset="0"/>
              <a:ea typeface="宋体" charset="0"/>
            </a:endParaRPr>
          </a:p>
          <a:p>
            <a:pPr lvl="1"/>
            <a:r>
              <a:rPr lang="en-US" dirty="0">
                <a:latin typeface="Calibri" charset="0"/>
                <a:ea typeface="宋体" charset="0"/>
              </a:rPr>
              <a:t>Unfair: </a:t>
            </a:r>
            <a:r>
              <a:rPr lang="en-US" dirty="0">
                <a:solidFill>
                  <a:srgbClr val="FF0000"/>
                </a:solidFill>
                <a:latin typeface="Calibri" charset="0"/>
                <a:ea typeface="宋体" charset="0"/>
              </a:rPr>
              <a:t>1.09x </a:t>
            </a:r>
            <a:r>
              <a:rPr lang="en-US" dirty="0" err="1">
                <a:solidFill>
                  <a:srgbClr val="FF0000"/>
                </a:solidFill>
                <a:latin typeface="Calibri" charset="0"/>
                <a:ea typeface="宋体" charset="0"/>
              </a:rPr>
              <a:t>v.s</a:t>
            </a:r>
            <a:r>
              <a:rPr lang="en-US" dirty="0">
                <a:solidFill>
                  <a:srgbClr val="FF0000"/>
                </a:solidFill>
                <a:latin typeface="Calibri" charset="0"/>
                <a:ea typeface="宋体" charset="0"/>
              </a:rPr>
              <a:t>. 11.35x</a:t>
            </a:r>
            <a:r>
              <a:rPr lang="en-US" dirty="0">
                <a:latin typeface="Calibri" charset="0"/>
                <a:ea typeface="宋体" charset="0"/>
              </a:rPr>
              <a:t> </a:t>
            </a:r>
            <a:endParaRPr lang="en-US" dirty="0" smtClean="0">
              <a:latin typeface="Calibri" charset="0"/>
              <a:ea typeface="宋体" charset="0"/>
            </a:endParaRPr>
          </a:p>
          <a:p>
            <a:pPr lvl="1"/>
            <a:r>
              <a:rPr lang="en-US" dirty="0" smtClean="0">
                <a:latin typeface="Calibri" charset="0"/>
                <a:ea typeface="宋体" charset="0"/>
              </a:rPr>
              <a:t>System slowdown: </a:t>
            </a:r>
            <a:r>
              <a:rPr lang="en-US" dirty="0" smtClean="0">
                <a:solidFill>
                  <a:srgbClr val="FF0000"/>
                </a:solidFill>
                <a:latin typeface="Calibri" charset="0"/>
                <a:ea typeface="宋体" charset="0"/>
              </a:rPr>
              <a:t>2.9x </a:t>
            </a:r>
            <a:r>
              <a:rPr lang="en-US" altLang="zh-CN" dirty="0" err="1">
                <a:solidFill>
                  <a:srgbClr val="FF0000"/>
                </a:solidFill>
                <a:latin typeface="Calibri" charset="0"/>
                <a:ea typeface="宋体" charset="0"/>
              </a:rPr>
              <a:t>v.s</a:t>
            </a:r>
            <a:r>
              <a:rPr lang="en-US" altLang="zh-CN" dirty="0">
                <a:solidFill>
                  <a:srgbClr val="FF0000"/>
                </a:solidFill>
                <a:latin typeface="Calibri" charset="0"/>
                <a:ea typeface="宋体" charset="0"/>
              </a:rPr>
              <a:t>.</a:t>
            </a:r>
            <a:r>
              <a:rPr lang="en-US" dirty="0" smtClean="0">
                <a:solidFill>
                  <a:srgbClr val="FF0000"/>
                </a:solidFill>
                <a:latin typeface="Calibri" charset="0"/>
                <a:ea typeface="宋体" charset="0"/>
              </a:rPr>
              <a:t> 6x</a:t>
            </a:r>
          </a:p>
          <a:p>
            <a:pPr marL="457200" lvl="1" indent="0">
              <a:buNone/>
            </a:pPr>
            <a:endParaRPr lang="en-US" dirty="0">
              <a:solidFill>
                <a:srgbClr val="FF0000"/>
              </a:solidFill>
              <a:latin typeface="Calibri" charset="0"/>
              <a:ea typeface="宋体" charset="0"/>
            </a:endParaRPr>
          </a:p>
          <a:p>
            <a:pPr marL="457200" lvl="1" indent="0">
              <a:buNone/>
            </a:pPr>
            <a:endParaRPr lang="en-US" dirty="0" smtClean="0">
              <a:solidFill>
                <a:srgbClr val="FF0000"/>
              </a:solidFill>
              <a:latin typeface="Calibri" charset="0"/>
              <a:ea typeface="宋体" charset="0"/>
            </a:endParaRPr>
          </a:p>
        </p:txBody>
      </p:sp>
      <p:sp>
        <p:nvSpPr>
          <p:cNvPr id="6" name="文本框 5"/>
          <p:cNvSpPr txBox="1"/>
          <p:nvPr/>
        </p:nvSpPr>
        <p:spPr>
          <a:xfrm>
            <a:off x="206351" y="5675557"/>
            <a:ext cx="9231605" cy="553998"/>
          </a:xfrm>
          <a:prstGeom prst="rect">
            <a:avLst/>
          </a:prstGeom>
          <a:noFill/>
        </p:spPr>
        <p:txBody>
          <a:bodyPr wrap="square" rtlCol="0">
            <a:spAutoFit/>
          </a:bodyPr>
          <a:lstStyle/>
          <a:p>
            <a:r>
              <a:rPr kumimoji="1" lang="en-US" altLang="zh-CN" sz="3000" dirty="0" smtClean="0">
                <a:solidFill>
                  <a:srgbClr val="FF0000"/>
                </a:solidFill>
              </a:rPr>
              <a:t>Impact Overall System Performance and </a:t>
            </a:r>
            <a:r>
              <a:rPr kumimoji="1" lang="en-US" altLang="zh-CN" sz="3000" dirty="0" err="1" smtClean="0">
                <a:solidFill>
                  <a:srgbClr val="FF0000"/>
                </a:solidFill>
              </a:rPr>
              <a:t>QoS</a:t>
            </a:r>
            <a:r>
              <a:rPr kumimoji="1" lang="en-US" altLang="zh-CN" sz="3000" dirty="0" smtClean="0">
                <a:solidFill>
                  <a:srgbClr val="FF0000"/>
                </a:solidFill>
              </a:rPr>
              <a:t> Seriously! </a:t>
            </a:r>
            <a:endParaRPr kumimoji="1" lang="zh-CN" altLang="en-US" sz="3000" dirty="0">
              <a:solidFill>
                <a:srgbClr val="FF0000"/>
              </a:solidFill>
            </a:endParaRPr>
          </a:p>
        </p:txBody>
      </p:sp>
    </p:spTree>
    <p:extLst>
      <p:ext uri="{BB962C8B-B14F-4D97-AF65-F5344CB8AC3E}">
        <p14:creationId xmlns:p14="http://schemas.microsoft.com/office/powerpoint/2010/main" val="12495656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7510" y="1985075"/>
            <a:ext cx="8489995" cy="1837640"/>
          </a:xfrm>
        </p:spPr>
        <p:txBody>
          <a:bodyPr>
            <a:normAutofit fontScale="90000"/>
          </a:bodyPr>
          <a:lstStyle/>
          <a:p>
            <a:r>
              <a:rPr kumimoji="1" lang="en-US" altLang="zh-CN" b="1" dirty="0" smtClean="0"/>
              <a:t>Topic 1: Optimizing Memory System by OS Approaches  </a:t>
            </a:r>
            <a:r>
              <a:rPr kumimoji="1" lang="en-US" altLang="zh-CN" dirty="0" smtClean="0"/>
              <a:t/>
            </a:r>
            <a:br>
              <a:rPr kumimoji="1" lang="en-US" altLang="zh-CN" dirty="0" smtClean="0"/>
            </a:br>
            <a:r>
              <a:rPr kumimoji="1" lang="en-US" altLang="zh-CN" dirty="0" smtClean="0"/>
              <a:t>-- “Horizontal” Memory Policies</a:t>
            </a:r>
            <a:endParaRPr kumimoji="1" lang="zh-CN" altLang="en-US" dirty="0"/>
          </a:p>
        </p:txBody>
      </p:sp>
      <p:sp>
        <p:nvSpPr>
          <p:cNvPr id="3" name="文本框 2"/>
          <p:cNvSpPr txBox="1"/>
          <p:nvPr/>
        </p:nvSpPr>
        <p:spPr>
          <a:xfrm>
            <a:off x="657983" y="6302419"/>
            <a:ext cx="9207849" cy="400110"/>
          </a:xfrm>
          <a:prstGeom prst="rect">
            <a:avLst/>
          </a:prstGeom>
          <a:noFill/>
        </p:spPr>
        <p:txBody>
          <a:bodyPr wrap="square" rtlCol="0">
            <a:spAutoFit/>
          </a:bodyPr>
          <a:lstStyle/>
          <a:p>
            <a:r>
              <a:rPr kumimoji="1" lang="en-US" altLang="zh-CN" sz="2000" b="1" dirty="0" smtClean="0">
                <a:solidFill>
                  <a:srgbClr val="FF0000"/>
                </a:solidFill>
              </a:rPr>
              <a:t>Most of the contents are in our PACT-2012 and ACM TACO-2014 Papers.</a:t>
            </a:r>
            <a:endParaRPr kumimoji="1" lang="zh-CN" altLang="en-US" sz="2000" b="1" dirty="0">
              <a:solidFill>
                <a:srgbClr val="FF0000"/>
              </a:solidFill>
            </a:endParaRPr>
          </a:p>
        </p:txBody>
      </p:sp>
    </p:spTree>
    <p:extLst>
      <p:ext uri="{BB962C8B-B14F-4D97-AF65-F5344CB8AC3E}">
        <p14:creationId xmlns:p14="http://schemas.microsoft.com/office/powerpoint/2010/main" val="11682976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p:txBody>
          <a:bodyPr/>
          <a:lstStyle/>
          <a:p>
            <a:r>
              <a:rPr lang="en-US" altLang="zh-CN" sz="4000">
                <a:latin typeface="Calibri" charset="0"/>
                <a:ea typeface="宋体" charset="0"/>
              </a:rPr>
              <a:t>Page-Coloring Partitioning Approach</a:t>
            </a:r>
            <a:endParaRPr lang="zh-CN" altLang="en-US" sz="4000">
              <a:latin typeface="Calibri" charset="0"/>
              <a:ea typeface="宋体" charset="0"/>
            </a:endParaRPr>
          </a:p>
        </p:txBody>
      </p:sp>
      <p:sp>
        <p:nvSpPr>
          <p:cNvPr id="35843" name="内容占位符 2"/>
          <p:cNvSpPr>
            <a:spLocks noGrp="1"/>
          </p:cNvSpPr>
          <p:nvPr>
            <p:ph idx="1"/>
          </p:nvPr>
        </p:nvSpPr>
        <p:spPr>
          <a:xfrm>
            <a:off x="457200" y="1447800"/>
            <a:ext cx="8229600" cy="1011030"/>
          </a:xfrm>
        </p:spPr>
        <p:txBody>
          <a:bodyPr>
            <a:normAutofit lnSpcReduction="10000"/>
          </a:bodyPr>
          <a:lstStyle/>
          <a:p>
            <a:r>
              <a:rPr lang="en-US" altLang="zh-CN" dirty="0" smtClean="0">
                <a:latin typeface="Calibri" charset="0"/>
                <a:ea typeface="宋体" charset="0"/>
              </a:rPr>
              <a:t>Page</a:t>
            </a:r>
            <a:r>
              <a:rPr lang="en-US" altLang="zh-CN" dirty="0">
                <a:latin typeface="Calibri" charset="0"/>
                <a:ea typeface="宋体" charset="0"/>
              </a:rPr>
              <a:t>-</a:t>
            </a:r>
            <a:r>
              <a:rPr lang="en-US" altLang="zh-CN" dirty="0" smtClean="0">
                <a:latin typeface="Calibri" charset="0"/>
                <a:ea typeface="宋体" charset="0"/>
              </a:rPr>
              <a:t>coloring </a:t>
            </a:r>
            <a:r>
              <a:rPr lang="en-US" altLang="zh-CN" dirty="0">
                <a:latin typeface="Calibri" charset="0"/>
                <a:ea typeface="宋体" charset="0"/>
              </a:rPr>
              <a:t>technique has been proposed to partition cache. </a:t>
            </a:r>
            <a:endParaRPr lang="zh-CN" altLang="en-US" dirty="0">
              <a:latin typeface="Calibri" charset="0"/>
              <a:ea typeface="宋体" charset="0"/>
            </a:endParaRPr>
          </a:p>
        </p:txBody>
      </p:sp>
      <p:sp>
        <p:nvSpPr>
          <p:cNvPr id="21" name="右箭头 20"/>
          <p:cNvSpPr/>
          <p:nvPr/>
        </p:nvSpPr>
        <p:spPr>
          <a:xfrm>
            <a:off x="4190076" y="3138776"/>
            <a:ext cx="758248" cy="425256"/>
          </a:xfrm>
          <a:prstGeom prst="rightArrow">
            <a:avLst/>
          </a:prstGeom>
          <a:solidFill>
            <a:schemeClr val="accent4">
              <a:lumMod val="5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97" name="右箭头 196"/>
          <p:cNvSpPr/>
          <p:nvPr/>
        </p:nvSpPr>
        <p:spPr>
          <a:xfrm>
            <a:off x="4190076" y="4037982"/>
            <a:ext cx="758248" cy="425256"/>
          </a:xfrm>
          <a:prstGeom prst="rightArrow">
            <a:avLst/>
          </a:prstGeom>
          <a:solidFill>
            <a:srgbClr val="C0504D"/>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98" name="右箭头 197"/>
          <p:cNvSpPr/>
          <p:nvPr/>
        </p:nvSpPr>
        <p:spPr>
          <a:xfrm>
            <a:off x="4190076" y="4947966"/>
            <a:ext cx="758248" cy="425256"/>
          </a:xfrm>
          <a:prstGeom prst="rightArrow">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9" name="文本框 28"/>
          <p:cNvSpPr txBox="1"/>
          <p:nvPr/>
        </p:nvSpPr>
        <p:spPr>
          <a:xfrm>
            <a:off x="1016444" y="4960233"/>
            <a:ext cx="2179964" cy="461665"/>
          </a:xfrm>
          <a:prstGeom prst="rect">
            <a:avLst/>
          </a:prstGeom>
          <a:noFill/>
        </p:spPr>
        <p:txBody>
          <a:bodyPr wrap="square" rtlCol="0">
            <a:spAutoFit/>
          </a:bodyPr>
          <a:lstStyle/>
          <a:p>
            <a:r>
              <a:rPr kumimoji="1" lang="en-US" altLang="zh-CN" sz="2400" dirty="0" smtClean="0">
                <a:solidFill>
                  <a:srgbClr val="0000FF"/>
                </a:solidFill>
              </a:rPr>
              <a:t>Cache Set Bits</a:t>
            </a:r>
            <a:endParaRPr kumimoji="1" lang="zh-CN" altLang="en-US" sz="2400" dirty="0">
              <a:solidFill>
                <a:srgbClr val="0000FF"/>
              </a:solidFill>
            </a:endParaRPr>
          </a:p>
        </p:txBody>
      </p:sp>
      <p:sp>
        <p:nvSpPr>
          <p:cNvPr id="35840" name="文本框 35839"/>
          <p:cNvSpPr txBox="1"/>
          <p:nvPr/>
        </p:nvSpPr>
        <p:spPr>
          <a:xfrm>
            <a:off x="4209032" y="2800856"/>
            <a:ext cx="871985" cy="461665"/>
          </a:xfrm>
          <a:prstGeom prst="rect">
            <a:avLst/>
          </a:prstGeom>
          <a:noFill/>
        </p:spPr>
        <p:txBody>
          <a:bodyPr wrap="square" rtlCol="0">
            <a:spAutoFit/>
          </a:bodyPr>
          <a:lstStyle/>
          <a:p>
            <a:r>
              <a:rPr kumimoji="1" lang="en-US" altLang="zh-CN" sz="2400" dirty="0" smtClean="0"/>
              <a:t>00</a:t>
            </a:r>
            <a:endParaRPr kumimoji="1" lang="zh-CN" altLang="en-US" sz="2400" dirty="0"/>
          </a:p>
        </p:txBody>
      </p:sp>
      <p:sp>
        <p:nvSpPr>
          <p:cNvPr id="199" name="文本框 198"/>
          <p:cNvSpPr txBox="1"/>
          <p:nvPr/>
        </p:nvSpPr>
        <p:spPr>
          <a:xfrm>
            <a:off x="4209031" y="3693353"/>
            <a:ext cx="871985" cy="461665"/>
          </a:xfrm>
          <a:prstGeom prst="rect">
            <a:avLst/>
          </a:prstGeom>
          <a:noFill/>
        </p:spPr>
        <p:txBody>
          <a:bodyPr wrap="square" rtlCol="0">
            <a:spAutoFit/>
          </a:bodyPr>
          <a:lstStyle/>
          <a:p>
            <a:r>
              <a:rPr kumimoji="1" lang="en-US" altLang="zh-CN" sz="2400" dirty="0" smtClean="0"/>
              <a:t>01</a:t>
            </a:r>
            <a:endParaRPr kumimoji="1" lang="zh-CN" altLang="en-US" sz="2400" dirty="0"/>
          </a:p>
        </p:txBody>
      </p:sp>
      <p:sp>
        <p:nvSpPr>
          <p:cNvPr id="200" name="文本框 199"/>
          <p:cNvSpPr txBox="1"/>
          <p:nvPr/>
        </p:nvSpPr>
        <p:spPr>
          <a:xfrm>
            <a:off x="4190075" y="4603385"/>
            <a:ext cx="871985" cy="461665"/>
          </a:xfrm>
          <a:prstGeom prst="rect">
            <a:avLst/>
          </a:prstGeom>
          <a:noFill/>
        </p:spPr>
        <p:txBody>
          <a:bodyPr wrap="square" rtlCol="0">
            <a:spAutoFit/>
          </a:bodyPr>
          <a:lstStyle/>
          <a:p>
            <a:r>
              <a:rPr kumimoji="1" lang="en-US" altLang="zh-CN" sz="2400" dirty="0" smtClean="0"/>
              <a:t>10</a:t>
            </a:r>
            <a:endParaRPr kumimoji="1" lang="zh-CN" altLang="en-US" sz="2400" dirty="0"/>
          </a:p>
        </p:txBody>
      </p:sp>
      <p:sp>
        <p:nvSpPr>
          <p:cNvPr id="201" name="文本框 200"/>
          <p:cNvSpPr txBox="1"/>
          <p:nvPr/>
        </p:nvSpPr>
        <p:spPr>
          <a:xfrm>
            <a:off x="4190075" y="5530945"/>
            <a:ext cx="871985" cy="461665"/>
          </a:xfrm>
          <a:prstGeom prst="rect">
            <a:avLst/>
          </a:prstGeom>
          <a:noFill/>
        </p:spPr>
        <p:txBody>
          <a:bodyPr wrap="square" rtlCol="0">
            <a:spAutoFit/>
          </a:bodyPr>
          <a:lstStyle/>
          <a:p>
            <a:r>
              <a:rPr kumimoji="1" lang="en-US" altLang="zh-CN" sz="2400" dirty="0" smtClean="0"/>
              <a:t>11</a:t>
            </a:r>
            <a:endParaRPr kumimoji="1" lang="zh-CN" altLang="en-US" sz="2400" dirty="0"/>
          </a:p>
        </p:txBody>
      </p:sp>
      <p:sp>
        <p:nvSpPr>
          <p:cNvPr id="35841" name="矩形 35840"/>
          <p:cNvSpPr/>
          <p:nvPr/>
        </p:nvSpPr>
        <p:spPr>
          <a:xfrm>
            <a:off x="5085128" y="2895676"/>
            <a:ext cx="758248" cy="425256"/>
          </a:xfrm>
          <a:prstGeom prst="rect">
            <a:avLst/>
          </a:prstGeom>
          <a:solidFill>
            <a:schemeClr val="accent4">
              <a:lumMod val="5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02" name="矩形 201"/>
          <p:cNvSpPr/>
          <p:nvPr/>
        </p:nvSpPr>
        <p:spPr>
          <a:xfrm>
            <a:off x="5843376" y="2895676"/>
            <a:ext cx="758248" cy="425256"/>
          </a:xfrm>
          <a:prstGeom prst="rect">
            <a:avLst/>
          </a:prstGeom>
          <a:solidFill>
            <a:schemeClr val="accent4">
              <a:lumMod val="5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03" name="矩形 202"/>
          <p:cNvSpPr/>
          <p:nvPr/>
        </p:nvSpPr>
        <p:spPr>
          <a:xfrm>
            <a:off x="6601624" y="2895676"/>
            <a:ext cx="758248" cy="425256"/>
          </a:xfrm>
          <a:prstGeom prst="rect">
            <a:avLst/>
          </a:prstGeom>
          <a:solidFill>
            <a:schemeClr val="accent4">
              <a:lumMod val="5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04" name="矩形 203"/>
          <p:cNvSpPr/>
          <p:nvPr/>
        </p:nvSpPr>
        <p:spPr>
          <a:xfrm>
            <a:off x="7359872" y="2895676"/>
            <a:ext cx="758248" cy="425256"/>
          </a:xfrm>
          <a:prstGeom prst="rect">
            <a:avLst/>
          </a:prstGeom>
          <a:solidFill>
            <a:schemeClr val="accent4">
              <a:lumMod val="5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05" name="矩形 204"/>
          <p:cNvSpPr/>
          <p:nvPr/>
        </p:nvSpPr>
        <p:spPr>
          <a:xfrm>
            <a:off x="5085880" y="3351404"/>
            <a:ext cx="758248" cy="425256"/>
          </a:xfrm>
          <a:prstGeom prst="rect">
            <a:avLst/>
          </a:prstGeom>
          <a:solidFill>
            <a:schemeClr val="accent4">
              <a:lumMod val="5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06" name="矩形 205"/>
          <p:cNvSpPr/>
          <p:nvPr/>
        </p:nvSpPr>
        <p:spPr>
          <a:xfrm>
            <a:off x="5844128" y="3351404"/>
            <a:ext cx="758248" cy="425256"/>
          </a:xfrm>
          <a:prstGeom prst="rect">
            <a:avLst/>
          </a:prstGeom>
          <a:solidFill>
            <a:schemeClr val="accent4">
              <a:lumMod val="5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07" name="矩形 206"/>
          <p:cNvSpPr/>
          <p:nvPr/>
        </p:nvSpPr>
        <p:spPr>
          <a:xfrm>
            <a:off x="6602376" y="3351404"/>
            <a:ext cx="758248" cy="425256"/>
          </a:xfrm>
          <a:prstGeom prst="rect">
            <a:avLst/>
          </a:prstGeom>
          <a:solidFill>
            <a:schemeClr val="accent4">
              <a:lumMod val="5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08" name="矩形 207"/>
          <p:cNvSpPr/>
          <p:nvPr/>
        </p:nvSpPr>
        <p:spPr>
          <a:xfrm>
            <a:off x="7360624" y="3351404"/>
            <a:ext cx="758248" cy="425256"/>
          </a:xfrm>
          <a:prstGeom prst="rect">
            <a:avLst/>
          </a:prstGeom>
          <a:solidFill>
            <a:schemeClr val="accent4">
              <a:lumMod val="5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09" name="矩形 208"/>
          <p:cNvSpPr/>
          <p:nvPr/>
        </p:nvSpPr>
        <p:spPr>
          <a:xfrm>
            <a:off x="5085880" y="3825354"/>
            <a:ext cx="758248" cy="425256"/>
          </a:xfrm>
          <a:prstGeom prst="rect">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10" name="矩形 209"/>
          <p:cNvSpPr/>
          <p:nvPr/>
        </p:nvSpPr>
        <p:spPr>
          <a:xfrm>
            <a:off x="5844128" y="3825354"/>
            <a:ext cx="758248" cy="425256"/>
          </a:xfrm>
          <a:prstGeom prst="rect">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11" name="矩形 210"/>
          <p:cNvSpPr/>
          <p:nvPr/>
        </p:nvSpPr>
        <p:spPr>
          <a:xfrm>
            <a:off x="6602376" y="3825354"/>
            <a:ext cx="758248" cy="425256"/>
          </a:xfrm>
          <a:prstGeom prst="rect">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12" name="矩形 211"/>
          <p:cNvSpPr/>
          <p:nvPr/>
        </p:nvSpPr>
        <p:spPr>
          <a:xfrm>
            <a:off x="7360624" y="3825354"/>
            <a:ext cx="758248" cy="425256"/>
          </a:xfrm>
          <a:prstGeom prst="rect">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13" name="矩形 212"/>
          <p:cNvSpPr/>
          <p:nvPr/>
        </p:nvSpPr>
        <p:spPr>
          <a:xfrm>
            <a:off x="5086632" y="4281082"/>
            <a:ext cx="758248" cy="425256"/>
          </a:xfrm>
          <a:prstGeom prst="rect">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14" name="矩形 213"/>
          <p:cNvSpPr/>
          <p:nvPr/>
        </p:nvSpPr>
        <p:spPr>
          <a:xfrm>
            <a:off x="5844880" y="4281082"/>
            <a:ext cx="758248" cy="425256"/>
          </a:xfrm>
          <a:prstGeom prst="rect">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15" name="矩形 214"/>
          <p:cNvSpPr/>
          <p:nvPr/>
        </p:nvSpPr>
        <p:spPr>
          <a:xfrm>
            <a:off x="6603128" y="4281082"/>
            <a:ext cx="758248" cy="425256"/>
          </a:xfrm>
          <a:prstGeom prst="rect">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16" name="矩形 215"/>
          <p:cNvSpPr/>
          <p:nvPr/>
        </p:nvSpPr>
        <p:spPr>
          <a:xfrm>
            <a:off x="7361376" y="4281082"/>
            <a:ext cx="758248" cy="425256"/>
          </a:xfrm>
          <a:prstGeom prst="rect">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17" name="矩形 216"/>
          <p:cNvSpPr/>
          <p:nvPr/>
        </p:nvSpPr>
        <p:spPr>
          <a:xfrm>
            <a:off x="5085880" y="4735338"/>
            <a:ext cx="758248" cy="425256"/>
          </a:xfrm>
          <a:prstGeom prst="rect">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18" name="矩形 217"/>
          <p:cNvSpPr/>
          <p:nvPr/>
        </p:nvSpPr>
        <p:spPr>
          <a:xfrm>
            <a:off x="5844128" y="4735338"/>
            <a:ext cx="758248" cy="425256"/>
          </a:xfrm>
          <a:prstGeom prst="rect">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19" name="矩形 218"/>
          <p:cNvSpPr/>
          <p:nvPr/>
        </p:nvSpPr>
        <p:spPr>
          <a:xfrm>
            <a:off x="6602376" y="4735338"/>
            <a:ext cx="758248" cy="425256"/>
          </a:xfrm>
          <a:prstGeom prst="rect">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20" name="矩形 219"/>
          <p:cNvSpPr/>
          <p:nvPr/>
        </p:nvSpPr>
        <p:spPr>
          <a:xfrm>
            <a:off x="7360624" y="4735338"/>
            <a:ext cx="758248" cy="425256"/>
          </a:xfrm>
          <a:prstGeom prst="rect">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21" name="矩形 220"/>
          <p:cNvSpPr/>
          <p:nvPr/>
        </p:nvSpPr>
        <p:spPr>
          <a:xfrm>
            <a:off x="5086632" y="5191066"/>
            <a:ext cx="758248" cy="425256"/>
          </a:xfrm>
          <a:prstGeom prst="rect">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22" name="矩形 221"/>
          <p:cNvSpPr/>
          <p:nvPr/>
        </p:nvSpPr>
        <p:spPr>
          <a:xfrm>
            <a:off x="5844880" y="5191066"/>
            <a:ext cx="758248" cy="425256"/>
          </a:xfrm>
          <a:prstGeom prst="rect">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23" name="矩形 222"/>
          <p:cNvSpPr/>
          <p:nvPr/>
        </p:nvSpPr>
        <p:spPr>
          <a:xfrm>
            <a:off x="6603128" y="5191066"/>
            <a:ext cx="758248" cy="425256"/>
          </a:xfrm>
          <a:prstGeom prst="rect">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24" name="矩形 223"/>
          <p:cNvSpPr/>
          <p:nvPr/>
        </p:nvSpPr>
        <p:spPr>
          <a:xfrm>
            <a:off x="7361376" y="5191066"/>
            <a:ext cx="758248" cy="425256"/>
          </a:xfrm>
          <a:prstGeom prst="rect">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cxnSp>
        <p:nvCxnSpPr>
          <p:cNvPr id="35845" name="直线连接符 35844"/>
          <p:cNvCxnSpPr/>
          <p:nvPr/>
        </p:nvCxnSpPr>
        <p:spPr>
          <a:xfrm>
            <a:off x="5839241" y="2888252"/>
            <a:ext cx="0" cy="363879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5" name="直线连接符 224"/>
          <p:cNvCxnSpPr/>
          <p:nvPr/>
        </p:nvCxnSpPr>
        <p:spPr>
          <a:xfrm>
            <a:off x="6598233" y="2895676"/>
            <a:ext cx="0" cy="3631366"/>
          </a:xfrm>
          <a:prstGeom prst="line">
            <a:avLst/>
          </a:prstGeom>
        </p:spPr>
        <p:style>
          <a:lnRef idx="2">
            <a:schemeClr val="accent1"/>
          </a:lnRef>
          <a:fillRef idx="0">
            <a:schemeClr val="accent1"/>
          </a:fillRef>
          <a:effectRef idx="1">
            <a:schemeClr val="accent1"/>
          </a:effectRef>
          <a:fontRef idx="minor">
            <a:schemeClr val="tx1"/>
          </a:fontRef>
        </p:style>
      </p:cxnSp>
      <p:cxnSp>
        <p:nvCxnSpPr>
          <p:cNvPr id="226" name="直线连接符 225"/>
          <p:cNvCxnSpPr/>
          <p:nvPr/>
        </p:nvCxnSpPr>
        <p:spPr>
          <a:xfrm>
            <a:off x="7337517" y="2888988"/>
            <a:ext cx="0" cy="3638054"/>
          </a:xfrm>
          <a:prstGeom prst="line">
            <a:avLst/>
          </a:prstGeom>
        </p:spPr>
        <p:style>
          <a:lnRef idx="2">
            <a:schemeClr val="accent1"/>
          </a:lnRef>
          <a:fillRef idx="0">
            <a:schemeClr val="accent1"/>
          </a:fillRef>
          <a:effectRef idx="1">
            <a:schemeClr val="accent1"/>
          </a:effectRef>
          <a:fontRef idx="minor">
            <a:schemeClr val="tx1"/>
          </a:fontRef>
        </p:style>
      </p:cxnSp>
      <p:cxnSp>
        <p:nvCxnSpPr>
          <p:cNvPr id="227" name="直线连接符 226"/>
          <p:cNvCxnSpPr/>
          <p:nvPr/>
        </p:nvCxnSpPr>
        <p:spPr>
          <a:xfrm>
            <a:off x="5081754" y="2888988"/>
            <a:ext cx="5630" cy="3638054"/>
          </a:xfrm>
          <a:prstGeom prst="line">
            <a:avLst/>
          </a:prstGeom>
        </p:spPr>
        <p:style>
          <a:lnRef idx="2">
            <a:schemeClr val="accent1"/>
          </a:lnRef>
          <a:fillRef idx="0">
            <a:schemeClr val="accent1"/>
          </a:fillRef>
          <a:effectRef idx="1">
            <a:schemeClr val="accent1"/>
          </a:effectRef>
          <a:fontRef idx="minor">
            <a:schemeClr val="tx1"/>
          </a:fontRef>
        </p:style>
      </p:cxnSp>
      <p:cxnSp>
        <p:nvCxnSpPr>
          <p:cNvPr id="228" name="直线连接符 227"/>
          <p:cNvCxnSpPr/>
          <p:nvPr/>
        </p:nvCxnSpPr>
        <p:spPr>
          <a:xfrm>
            <a:off x="8133669" y="2888988"/>
            <a:ext cx="5639" cy="3638054"/>
          </a:xfrm>
          <a:prstGeom prst="line">
            <a:avLst/>
          </a:prstGeom>
        </p:spPr>
        <p:style>
          <a:lnRef idx="2">
            <a:schemeClr val="accent1"/>
          </a:lnRef>
          <a:fillRef idx="0">
            <a:schemeClr val="accent1"/>
          </a:fillRef>
          <a:effectRef idx="1">
            <a:schemeClr val="accent1"/>
          </a:effectRef>
          <a:fontRef idx="minor">
            <a:schemeClr val="tx1"/>
          </a:fontRef>
        </p:style>
      </p:cxnSp>
      <p:sp>
        <p:nvSpPr>
          <p:cNvPr id="35847" name="文本框 35846"/>
          <p:cNvSpPr txBox="1"/>
          <p:nvPr/>
        </p:nvSpPr>
        <p:spPr>
          <a:xfrm>
            <a:off x="5043856" y="2318695"/>
            <a:ext cx="3088765" cy="461665"/>
          </a:xfrm>
          <a:prstGeom prst="rect">
            <a:avLst/>
          </a:prstGeom>
          <a:noFill/>
        </p:spPr>
        <p:txBody>
          <a:bodyPr wrap="square" rtlCol="0">
            <a:spAutoFit/>
          </a:bodyPr>
          <a:lstStyle/>
          <a:p>
            <a:r>
              <a:rPr kumimoji="1" lang="en-US" altLang="zh-CN" sz="2400" b="1" dirty="0" smtClean="0"/>
              <a:t>Four-way Associativity</a:t>
            </a:r>
            <a:endParaRPr kumimoji="1" lang="zh-CN" altLang="en-US" sz="2400" b="1" dirty="0"/>
          </a:p>
        </p:txBody>
      </p:sp>
      <p:sp>
        <p:nvSpPr>
          <p:cNvPr id="35848" name="文本框 35847"/>
          <p:cNvSpPr txBox="1"/>
          <p:nvPr/>
        </p:nvSpPr>
        <p:spPr>
          <a:xfrm>
            <a:off x="8286823" y="3914924"/>
            <a:ext cx="553998" cy="1830014"/>
          </a:xfrm>
          <a:prstGeom prst="rect">
            <a:avLst/>
          </a:prstGeom>
          <a:noFill/>
        </p:spPr>
        <p:txBody>
          <a:bodyPr vert="eaVert" wrap="square" rtlCol="0">
            <a:spAutoFit/>
          </a:bodyPr>
          <a:lstStyle/>
          <a:p>
            <a:r>
              <a:rPr kumimoji="1" lang="en-US" altLang="zh-CN" sz="2400" b="1" dirty="0" smtClean="0"/>
              <a:t>Cache Sets</a:t>
            </a:r>
            <a:endParaRPr kumimoji="1" lang="zh-CN" altLang="en-US" sz="2400" b="1" dirty="0"/>
          </a:p>
        </p:txBody>
      </p:sp>
      <p:sp>
        <p:nvSpPr>
          <p:cNvPr id="229" name="矩形 228"/>
          <p:cNvSpPr/>
          <p:nvPr/>
        </p:nvSpPr>
        <p:spPr>
          <a:xfrm>
            <a:off x="5086632" y="5646058"/>
            <a:ext cx="758248" cy="425256"/>
          </a:xfrm>
          <a:prstGeom prst="rect">
            <a:avLst/>
          </a:prstGeom>
          <a:solidFill>
            <a:schemeClr val="tx2">
              <a:lumMod val="60000"/>
              <a:lumOff val="40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30" name="矩形 229"/>
          <p:cNvSpPr/>
          <p:nvPr/>
        </p:nvSpPr>
        <p:spPr>
          <a:xfrm>
            <a:off x="5844880" y="5646058"/>
            <a:ext cx="758248" cy="425256"/>
          </a:xfrm>
          <a:prstGeom prst="rect">
            <a:avLst/>
          </a:prstGeom>
          <a:solidFill>
            <a:schemeClr val="tx2">
              <a:lumMod val="60000"/>
              <a:lumOff val="40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31" name="矩形 230"/>
          <p:cNvSpPr/>
          <p:nvPr/>
        </p:nvSpPr>
        <p:spPr>
          <a:xfrm>
            <a:off x="6603128" y="5646058"/>
            <a:ext cx="758248" cy="425256"/>
          </a:xfrm>
          <a:prstGeom prst="rect">
            <a:avLst/>
          </a:prstGeom>
          <a:solidFill>
            <a:schemeClr val="tx2">
              <a:lumMod val="60000"/>
              <a:lumOff val="40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32" name="矩形 231"/>
          <p:cNvSpPr/>
          <p:nvPr/>
        </p:nvSpPr>
        <p:spPr>
          <a:xfrm>
            <a:off x="7361376" y="5646058"/>
            <a:ext cx="758248" cy="425256"/>
          </a:xfrm>
          <a:prstGeom prst="rect">
            <a:avLst/>
          </a:prstGeom>
          <a:solidFill>
            <a:schemeClr val="tx2">
              <a:lumMod val="60000"/>
              <a:lumOff val="40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33" name="矩形 232"/>
          <p:cNvSpPr/>
          <p:nvPr/>
        </p:nvSpPr>
        <p:spPr>
          <a:xfrm>
            <a:off x="5087384" y="6101786"/>
            <a:ext cx="758248" cy="425256"/>
          </a:xfrm>
          <a:prstGeom prst="rect">
            <a:avLst/>
          </a:prstGeom>
          <a:solidFill>
            <a:schemeClr val="tx2">
              <a:lumMod val="60000"/>
              <a:lumOff val="40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34" name="矩形 233"/>
          <p:cNvSpPr/>
          <p:nvPr/>
        </p:nvSpPr>
        <p:spPr>
          <a:xfrm>
            <a:off x="5845632" y="6101786"/>
            <a:ext cx="758248" cy="425256"/>
          </a:xfrm>
          <a:prstGeom prst="rect">
            <a:avLst/>
          </a:prstGeom>
          <a:solidFill>
            <a:schemeClr val="tx2">
              <a:lumMod val="60000"/>
              <a:lumOff val="40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35" name="矩形 234"/>
          <p:cNvSpPr/>
          <p:nvPr/>
        </p:nvSpPr>
        <p:spPr>
          <a:xfrm>
            <a:off x="6603880" y="6101786"/>
            <a:ext cx="758248" cy="425256"/>
          </a:xfrm>
          <a:prstGeom prst="rect">
            <a:avLst/>
          </a:prstGeom>
          <a:solidFill>
            <a:schemeClr val="tx2">
              <a:lumMod val="60000"/>
              <a:lumOff val="40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36" name="矩形 235"/>
          <p:cNvSpPr/>
          <p:nvPr/>
        </p:nvSpPr>
        <p:spPr>
          <a:xfrm>
            <a:off x="7362128" y="6101786"/>
            <a:ext cx="758248" cy="425256"/>
          </a:xfrm>
          <a:prstGeom prst="rect">
            <a:avLst/>
          </a:prstGeom>
          <a:solidFill>
            <a:schemeClr val="tx2">
              <a:lumMod val="60000"/>
              <a:lumOff val="40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37" name="右箭头 236"/>
          <p:cNvSpPr/>
          <p:nvPr/>
        </p:nvSpPr>
        <p:spPr>
          <a:xfrm>
            <a:off x="4209784" y="5877644"/>
            <a:ext cx="758248" cy="425256"/>
          </a:xfrm>
          <a:prstGeom prst="rightArrow">
            <a:avLst/>
          </a:prstGeom>
          <a:solidFill>
            <a:srgbClr val="558ED5"/>
          </a:solidFill>
          <a:ln>
            <a:solidFill>
              <a:srgbClr val="558ED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38" name="TextBox 95"/>
          <p:cNvSpPr txBox="1">
            <a:spLocks noChangeArrowheads="1"/>
          </p:cNvSpPr>
          <p:nvPr/>
        </p:nvSpPr>
        <p:spPr bwMode="auto">
          <a:xfrm>
            <a:off x="676230" y="2578078"/>
            <a:ext cx="2819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r>
              <a:rPr lang="en-US" altLang="zh-CN" sz="2400" dirty="0">
                <a:solidFill>
                  <a:srgbClr val="0000FF"/>
                </a:solidFill>
              </a:rPr>
              <a:t>Physical address</a:t>
            </a:r>
            <a:endParaRPr lang="zh-CN" altLang="en-US" sz="2400" dirty="0">
              <a:solidFill>
                <a:srgbClr val="0000FF"/>
              </a:solidFill>
            </a:endParaRPr>
          </a:p>
        </p:txBody>
      </p:sp>
      <p:sp>
        <p:nvSpPr>
          <p:cNvPr id="35851" name="矩形 35850"/>
          <p:cNvSpPr/>
          <p:nvPr/>
        </p:nvSpPr>
        <p:spPr>
          <a:xfrm>
            <a:off x="284342" y="3832732"/>
            <a:ext cx="3544811" cy="580320"/>
          </a:xfrm>
          <a:prstGeom prst="rect">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cxnSp>
        <p:nvCxnSpPr>
          <p:cNvPr id="35853" name="直线连接符 35852"/>
          <p:cNvCxnSpPr/>
          <p:nvPr/>
        </p:nvCxnSpPr>
        <p:spPr>
          <a:xfrm>
            <a:off x="1762926" y="3851690"/>
            <a:ext cx="0" cy="55132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9" name="直线连接符 258"/>
          <p:cNvCxnSpPr/>
          <p:nvPr/>
        </p:nvCxnSpPr>
        <p:spPr>
          <a:xfrm>
            <a:off x="1972194" y="3852426"/>
            <a:ext cx="0" cy="55132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0" name="直线连接符 259"/>
          <p:cNvCxnSpPr/>
          <p:nvPr/>
        </p:nvCxnSpPr>
        <p:spPr>
          <a:xfrm>
            <a:off x="2180710" y="3852426"/>
            <a:ext cx="0" cy="551320"/>
          </a:xfrm>
          <a:prstGeom prst="line">
            <a:avLst/>
          </a:prstGeom>
        </p:spPr>
        <p:style>
          <a:lnRef idx="2">
            <a:schemeClr val="accent1"/>
          </a:lnRef>
          <a:fillRef idx="0">
            <a:schemeClr val="accent1"/>
          </a:fillRef>
          <a:effectRef idx="1">
            <a:schemeClr val="accent1"/>
          </a:effectRef>
          <a:fontRef idx="minor">
            <a:schemeClr val="tx1"/>
          </a:fontRef>
        </p:style>
      </p:cxnSp>
      <p:sp>
        <p:nvSpPr>
          <p:cNvPr id="261" name="右大括号 260"/>
          <p:cNvSpPr/>
          <p:nvPr/>
        </p:nvSpPr>
        <p:spPr bwMode="auto">
          <a:xfrm rot="5400000" flipH="1">
            <a:off x="999691" y="2787718"/>
            <a:ext cx="257154" cy="1687853"/>
          </a:xfrm>
          <a:prstGeom prst="rightBrace">
            <a:avLst>
              <a:gd name="adj1" fmla="val 48134"/>
              <a:gd name="adj2" fmla="val 50000"/>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zh-CN" altLang="en-US"/>
          </a:p>
        </p:txBody>
      </p:sp>
      <p:sp>
        <p:nvSpPr>
          <p:cNvPr id="262" name="右大括号 261"/>
          <p:cNvSpPr/>
          <p:nvPr/>
        </p:nvSpPr>
        <p:spPr bwMode="auto">
          <a:xfrm rot="5400000" flipH="1">
            <a:off x="2754612" y="2704638"/>
            <a:ext cx="292124" cy="1856958"/>
          </a:xfrm>
          <a:prstGeom prst="rightBrace">
            <a:avLst>
              <a:gd name="adj1" fmla="val 48134"/>
              <a:gd name="adj2" fmla="val 50000"/>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zh-CN" altLang="en-US"/>
          </a:p>
        </p:txBody>
      </p:sp>
      <p:sp>
        <p:nvSpPr>
          <p:cNvPr id="263" name="TextBox 95"/>
          <p:cNvSpPr txBox="1">
            <a:spLocks noChangeArrowheads="1"/>
          </p:cNvSpPr>
          <p:nvPr/>
        </p:nvSpPr>
        <p:spPr bwMode="auto">
          <a:xfrm>
            <a:off x="94780" y="3025028"/>
            <a:ext cx="22612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r>
              <a:rPr lang="en-US" altLang="zh-CN" sz="2400" dirty="0" smtClean="0">
                <a:solidFill>
                  <a:srgbClr val="0000FF"/>
                </a:solidFill>
              </a:rPr>
              <a:t>Frame No.</a:t>
            </a:r>
            <a:endParaRPr lang="zh-CN" altLang="en-US" sz="2400" dirty="0">
              <a:solidFill>
                <a:srgbClr val="0000FF"/>
              </a:solidFill>
            </a:endParaRPr>
          </a:p>
        </p:txBody>
      </p:sp>
      <p:sp>
        <p:nvSpPr>
          <p:cNvPr id="264" name="TextBox 95"/>
          <p:cNvSpPr txBox="1">
            <a:spLocks noChangeArrowheads="1"/>
          </p:cNvSpPr>
          <p:nvPr/>
        </p:nvSpPr>
        <p:spPr bwMode="auto">
          <a:xfrm>
            <a:off x="1800838" y="3049583"/>
            <a:ext cx="22612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r>
              <a:rPr lang="en-US" altLang="zh-CN" sz="2400" dirty="0" smtClean="0">
                <a:solidFill>
                  <a:srgbClr val="0000FF"/>
                </a:solidFill>
              </a:rPr>
              <a:t>Page Offset</a:t>
            </a:r>
            <a:endParaRPr lang="zh-CN" altLang="en-US" sz="2400" dirty="0">
              <a:solidFill>
                <a:srgbClr val="0000FF"/>
              </a:solidFill>
            </a:endParaRPr>
          </a:p>
        </p:txBody>
      </p:sp>
      <p:cxnSp>
        <p:nvCxnSpPr>
          <p:cNvPr id="35866" name="直线连接符 35865"/>
          <p:cNvCxnSpPr/>
          <p:nvPr/>
        </p:nvCxnSpPr>
        <p:spPr>
          <a:xfrm>
            <a:off x="1972194" y="4413052"/>
            <a:ext cx="0" cy="455728"/>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直线箭头连接符 48"/>
          <p:cNvCxnSpPr/>
          <p:nvPr/>
        </p:nvCxnSpPr>
        <p:spPr>
          <a:xfrm>
            <a:off x="1972194" y="4868780"/>
            <a:ext cx="170530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4" name="左大括号 53"/>
          <p:cNvSpPr/>
          <p:nvPr/>
        </p:nvSpPr>
        <p:spPr>
          <a:xfrm>
            <a:off x="3851301" y="3211834"/>
            <a:ext cx="267636" cy="3040379"/>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zh-CN" altLang="en-US"/>
          </a:p>
        </p:txBody>
      </p:sp>
      <p:sp>
        <p:nvSpPr>
          <p:cNvPr id="265" name="矩形 264"/>
          <p:cNvSpPr/>
          <p:nvPr/>
        </p:nvSpPr>
        <p:spPr>
          <a:xfrm>
            <a:off x="1651484" y="3569568"/>
            <a:ext cx="641422" cy="977545"/>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 name="文本框 2"/>
          <p:cNvSpPr txBox="1"/>
          <p:nvPr/>
        </p:nvSpPr>
        <p:spPr>
          <a:xfrm>
            <a:off x="6031068" y="3090099"/>
            <a:ext cx="1898811" cy="461665"/>
          </a:xfrm>
          <a:prstGeom prst="rect">
            <a:avLst/>
          </a:prstGeom>
          <a:noFill/>
        </p:spPr>
        <p:txBody>
          <a:bodyPr wrap="square" rtlCol="0">
            <a:spAutoFit/>
          </a:bodyPr>
          <a:lstStyle/>
          <a:p>
            <a:r>
              <a:rPr kumimoji="1" lang="en-US" altLang="zh-CN" sz="2400" b="1" dirty="0" smtClean="0">
                <a:solidFill>
                  <a:srgbClr val="FF0000"/>
                </a:solidFill>
              </a:rPr>
              <a:t>Thread 1</a:t>
            </a:r>
            <a:endParaRPr kumimoji="1" lang="zh-CN" altLang="en-US" sz="2400" b="1" dirty="0">
              <a:solidFill>
                <a:srgbClr val="FF0000"/>
              </a:solidFill>
            </a:endParaRPr>
          </a:p>
        </p:txBody>
      </p:sp>
      <p:sp>
        <p:nvSpPr>
          <p:cNvPr id="68" name="文本框 67"/>
          <p:cNvSpPr txBox="1"/>
          <p:nvPr/>
        </p:nvSpPr>
        <p:spPr>
          <a:xfrm>
            <a:off x="6031071" y="4021417"/>
            <a:ext cx="1898811" cy="461665"/>
          </a:xfrm>
          <a:prstGeom prst="rect">
            <a:avLst/>
          </a:prstGeom>
          <a:noFill/>
        </p:spPr>
        <p:txBody>
          <a:bodyPr wrap="square" rtlCol="0">
            <a:spAutoFit/>
          </a:bodyPr>
          <a:lstStyle/>
          <a:p>
            <a:r>
              <a:rPr kumimoji="1" lang="en-US" altLang="zh-CN" sz="2400" b="1" dirty="0" smtClean="0">
                <a:solidFill>
                  <a:srgbClr val="FF0000"/>
                </a:solidFill>
              </a:rPr>
              <a:t>Thread 2</a:t>
            </a:r>
            <a:endParaRPr kumimoji="1" lang="zh-CN" altLang="en-US" sz="2400" b="1" dirty="0">
              <a:solidFill>
                <a:srgbClr val="FF0000"/>
              </a:solidFill>
            </a:endParaRPr>
          </a:p>
        </p:txBody>
      </p:sp>
      <p:sp>
        <p:nvSpPr>
          <p:cNvPr id="69" name="文本框 68"/>
          <p:cNvSpPr txBox="1"/>
          <p:nvPr/>
        </p:nvSpPr>
        <p:spPr>
          <a:xfrm>
            <a:off x="6031071" y="4918866"/>
            <a:ext cx="1898811" cy="461665"/>
          </a:xfrm>
          <a:prstGeom prst="rect">
            <a:avLst/>
          </a:prstGeom>
          <a:noFill/>
        </p:spPr>
        <p:txBody>
          <a:bodyPr wrap="square" rtlCol="0">
            <a:spAutoFit/>
          </a:bodyPr>
          <a:lstStyle/>
          <a:p>
            <a:r>
              <a:rPr kumimoji="1" lang="en-US" altLang="zh-CN" sz="2400" b="1" dirty="0" smtClean="0">
                <a:solidFill>
                  <a:srgbClr val="FF0000"/>
                </a:solidFill>
              </a:rPr>
              <a:t>Thread 3</a:t>
            </a:r>
            <a:endParaRPr kumimoji="1" lang="zh-CN" altLang="en-US" sz="2400" b="1" dirty="0">
              <a:solidFill>
                <a:srgbClr val="FF0000"/>
              </a:solidFill>
            </a:endParaRPr>
          </a:p>
        </p:txBody>
      </p:sp>
      <p:sp>
        <p:nvSpPr>
          <p:cNvPr id="70" name="文本框 69"/>
          <p:cNvSpPr txBox="1"/>
          <p:nvPr/>
        </p:nvSpPr>
        <p:spPr>
          <a:xfrm>
            <a:off x="6048004" y="5833248"/>
            <a:ext cx="1898811" cy="461665"/>
          </a:xfrm>
          <a:prstGeom prst="rect">
            <a:avLst/>
          </a:prstGeom>
          <a:noFill/>
        </p:spPr>
        <p:txBody>
          <a:bodyPr wrap="square" rtlCol="0">
            <a:spAutoFit/>
          </a:bodyPr>
          <a:lstStyle/>
          <a:p>
            <a:r>
              <a:rPr kumimoji="1" lang="en-US" altLang="zh-CN" sz="2400" b="1" dirty="0" smtClean="0">
                <a:solidFill>
                  <a:srgbClr val="FF0000"/>
                </a:solidFill>
              </a:rPr>
              <a:t>Thread 4</a:t>
            </a:r>
            <a:endParaRPr kumimoji="1" lang="zh-CN" altLang="en-US" sz="2400" b="1" dirty="0">
              <a:solidFill>
                <a:srgbClr val="FF0000"/>
              </a:solidFill>
            </a:endParaRPr>
          </a:p>
        </p:txBody>
      </p:sp>
    </p:spTree>
    <p:extLst>
      <p:ext uri="{BB962C8B-B14F-4D97-AF65-F5344CB8AC3E}">
        <p14:creationId xmlns:p14="http://schemas.microsoft.com/office/powerpoint/2010/main" val="272145570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52725" y="1250119"/>
            <a:ext cx="9059810" cy="1077218"/>
          </a:xfrm>
          <a:prstGeom prst="rect">
            <a:avLst/>
          </a:prstGeom>
          <a:noFill/>
        </p:spPr>
        <p:txBody>
          <a:bodyPr wrap="square" rtlCol="0">
            <a:spAutoFit/>
          </a:bodyPr>
          <a:lstStyle/>
          <a:p>
            <a:pPr marL="457200" indent="-457200">
              <a:buFont typeface="Arial"/>
              <a:buChar char="•"/>
            </a:pPr>
            <a:r>
              <a:rPr kumimoji="1" lang="en-US" altLang="zh-CN" sz="3200" b="1" dirty="0" smtClean="0"/>
              <a:t>Some bits in Page </a:t>
            </a:r>
            <a:r>
              <a:rPr kumimoji="1" lang="en-US" altLang="zh-CN" sz="3200" b="1" dirty="0"/>
              <a:t>F</a:t>
            </a:r>
            <a:r>
              <a:rPr kumimoji="1" lang="en-US" altLang="zh-CN" sz="3200" b="1" dirty="0" smtClean="0"/>
              <a:t>rame </a:t>
            </a:r>
            <a:r>
              <a:rPr kumimoji="1" lang="en-US" altLang="zh-CN" sz="3200" b="1" dirty="0"/>
              <a:t>N</a:t>
            </a:r>
            <a:r>
              <a:rPr kumimoji="1" lang="en-US" altLang="zh-CN" sz="3200" b="1" dirty="0" smtClean="0"/>
              <a:t>umber (PFN) denotes the bank address</a:t>
            </a:r>
            <a:endParaRPr kumimoji="1" lang="zh-CN" altLang="en-US" sz="3200" b="1" dirty="0"/>
          </a:p>
        </p:txBody>
      </p:sp>
      <p:pic>
        <p:nvPicPr>
          <p:cNvPr id="5" name="图片 4" descr="未命名.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043" y="2330935"/>
            <a:ext cx="7104166" cy="1790137"/>
          </a:xfrm>
          <a:prstGeom prst="rect">
            <a:avLst/>
          </a:prstGeom>
        </p:spPr>
      </p:pic>
      <p:sp>
        <p:nvSpPr>
          <p:cNvPr id="37" name="标题 1"/>
          <p:cNvSpPr txBox="1">
            <a:spLocks/>
          </p:cNvSpPr>
          <p:nvPr/>
        </p:nvSpPr>
        <p:spPr>
          <a:xfrm>
            <a:off x="617237" y="259255"/>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zh-CN" dirty="0" smtClean="0">
                <a:latin typeface="Calibri" charset="0"/>
                <a:ea typeface="宋体" charset="0"/>
              </a:rPr>
              <a:t>Bank bits in PFN</a:t>
            </a:r>
            <a:endParaRPr lang="zh-CN" altLang="en-US" dirty="0">
              <a:latin typeface="Calibri" charset="0"/>
              <a:ea typeface="宋体" charset="0"/>
            </a:endParaRPr>
          </a:p>
        </p:txBody>
      </p:sp>
      <p:sp>
        <p:nvSpPr>
          <p:cNvPr id="38" name="文本框 37"/>
          <p:cNvSpPr txBox="1"/>
          <p:nvPr/>
        </p:nvSpPr>
        <p:spPr>
          <a:xfrm>
            <a:off x="4274611" y="4949635"/>
            <a:ext cx="4869389" cy="1077218"/>
          </a:xfrm>
          <a:prstGeom prst="rect">
            <a:avLst/>
          </a:prstGeom>
          <a:noFill/>
        </p:spPr>
        <p:txBody>
          <a:bodyPr wrap="square" rtlCol="0">
            <a:spAutoFit/>
          </a:bodyPr>
          <a:lstStyle/>
          <a:p>
            <a:r>
              <a:rPr kumimoji="1" lang="en-US" altLang="zh-CN" sz="3200" b="1" dirty="0" smtClean="0">
                <a:solidFill>
                  <a:srgbClr val="FF0000"/>
                </a:solidFill>
              </a:rPr>
              <a:t>We could extend page-coloring to </a:t>
            </a:r>
            <a:r>
              <a:rPr kumimoji="1" lang="en-US" altLang="zh-CN" sz="3200" b="1" dirty="0">
                <a:solidFill>
                  <a:srgbClr val="FF0000"/>
                </a:solidFill>
              </a:rPr>
              <a:t>p</a:t>
            </a:r>
            <a:r>
              <a:rPr kumimoji="1" lang="en-US" altLang="zh-CN" sz="3200" b="1" dirty="0" smtClean="0">
                <a:solidFill>
                  <a:srgbClr val="FF0000"/>
                </a:solidFill>
              </a:rPr>
              <a:t>artition banks</a:t>
            </a:r>
            <a:endParaRPr kumimoji="1" lang="zh-CN" altLang="en-US" sz="3200" b="1" dirty="0">
              <a:solidFill>
                <a:srgbClr val="FF0000"/>
              </a:solidFill>
            </a:endParaRPr>
          </a:p>
        </p:txBody>
      </p:sp>
      <p:sp>
        <p:nvSpPr>
          <p:cNvPr id="39" name="圆角矩形 38"/>
          <p:cNvSpPr>
            <a:spLocks noChangeArrowheads="1"/>
          </p:cNvSpPr>
          <p:nvPr/>
        </p:nvSpPr>
        <p:spPr bwMode="auto">
          <a:xfrm>
            <a:off x="1955092" y="5020254"/>
            <a:ext cx="523438" cy="667140"/>
          </a:xfrm>
          <a:prstGeom prst="roundRect">
            <a:avLst>
              <a:gd name="adj" fmla="val 1315"/>
            </a:avLst>
          </a:prstGeom>
          <a:solidFill>
            <a:schemeClr val="accent3">
              <a:lumMod val="75000"/>
            </a:schemeClr>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40" name="圆角矩形 39"/>
          <p:cNvSpPr/>
          <p:nvPr/>
        </p:nvSpPr>
        <p:spPr bwMode="auto">
          <a:xfrm>
            <a:off x="1955092" y="4918199"/>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 name="圆角矩形 40"/>
          <p:cNvSpPr>
            <a:spLocks noChangeArrowheads="1"/>
          </p:cNvSpPr>
          <p:nvPr/>
        </p:nvSpPr>
        <p:spPr bwMode="auto">
          <a:xfrm>
            <a:off x="2107492" y="5172654"/>
            <a:ext cx="523438" cy="667140"/>
          </a:xfrm>
          <a:prstGeom prst="roundRect">
            <a:avLst>
              <a:gd name="adj" fmla="val 1315"/>
            </a:avLst>
          </a:prstGeom>
          <a:solidFill>
            <a:srgbClr val="C4BD97"/>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42" name="圆角矩形 41"/>
          <p:cNvSpPr/>
          <p:nvPr/>
        </p:nvSpPr>
        <p:spPr bwMode="auto">
          <a:xfrm>
            <a:off x="2107492" y="5070599"/>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3" name="圆角矩形 42"/>
          <p:cNvSpPr>
            <a:spLocks noChangeArrowheads="1"/>
          </p:cNvSpPr>
          <p:nvPr/>
        </p:nvSpPr>
        <p:spPr bwMode="auto">
          <a:xfrm>
            <a:off x="2259892" y="5325054"/>
            <a:ext cx="523438" cy="667140"/>
          </a:xfrm>
          <a:prstGeom prst="roundRect">
            <a:avLst>
              <a:gd name="adj" fmla="val 1315"/>
            </a:avLst>
          </a:prstGeom>
          <a:solidFill>
            <a:srgbClr val="C0504D"/>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44" name="圆角矩形 43"/>
          <p:cNvSpPr/>
          <p:nvPr/>
        </p:nvSpPr>
        <p:spPr bwMode="auto">
          <a:xfrm>
            <a:off x="2259892" y="5222999"/>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5" name="圆角矩形 44"/>
          <p:cNvSpPr>
            <a:spLocks noChangeArrowheads="1"/>
          </p:cNvSpPr>
          <p:nvPr/>
        </p:nvSpPr>
        <p:spPr bwMode="auto">
          <a:xfrm>
            <a:off x="2412292" y="5477454"/>
            <a:ext cx="523438" cy="667140"/>
          </a:xfrm>
          <a:prstGeom prst="roundRect">
            <a:avLst>
              <a:gd name="adj" fmla="val 1315"/>
            </a:avLst>
          </a:prstGeom>
          <a:solidFill>
            <a:srgbClr val="77933C"/>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46" name="圆角矩形 45"/>
          <p:cNvSpPr/>
          <p:nvPr/>
        </p:nvSpPr>
        <p:spPr bwMode="auto">
          <a:xfrm>
            <a:off x="2412292" y="5375399"/>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7" name="圆角矩形 46"/>
          <p:cNvSpPr>
            <a:spLocks noChangeArrowheads="1"/>
          </p:cNvSpPr>
          <p:nvPr/>
        </p:nvSpPr>
        <p:spPr bwMode="auto">
          <a:xfrm>
            <a:off x="2564692" y="5629854"/>
            <a:ext cx="523438" cy="667140"/>
          </a:xfrm>
          <a:prstGeom prst="roundRect">
            <a:avLst>
              <a:gd name="adj" fmla="val 1315"/>
            </a:avLst>
          </a:prstGeom>
          <a:solidFill>
            <a:srgbClr val="C4BD97"/>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48" name="圆角矩形 47"/>
          <p:cNvSpPr/>
          <p:nvPr/>
        </p:nvSpPr>
        <p:spPr bwMode="auto">
          <a:xfrm>
            <a:off x="2564692" y="5527799"/>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9" name="圆角矩形 48"/>
          <p:cNvSpPr>
            <a:spLocks noChangeArrowheads="1"/>
          </p:cNvSpPr>
          <p:nvPr/>
        </p:nvSpPr>
        <p:spPr bwMode="auto">
          <a:xfrm>
            <a:off x="2717092" y="5782254"/>
            <a:ext cx="523438" cy="667140"/>
          </a:xfrm>
          <a:prstGeom prst="roundRect">
            <a:avLst>
              <a:gd name="adj" fmla="val 1315"/>
            </a:avLst>
          </a:prstGeom>
          <a:solidFill>
            <a:srgbClr val="C0504D"/>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50" name="圆角矩形 49"/>
          <p:cNvSpPr/>
          <p:nvPr/>
        </p:nvSpPr>
        <p:spPr bwMode="auto">
          <a:xfrm>
            <a:off x="2717092" y="5680199"/>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1" name="圆角矩形 50"/>
          <p:cNvSpPr>
            <a:spLocks noChangeArrowheads="1"/>
          </p:cNvSpPr>
          <p:nvPr/>
        </p:nvSpPr>
        <p:spPr bwMode="auto">
          <a:xfrm>
            <a:off x="2869492" y="5934654"/>
            <a:ext cx="523438" cy="667140"/>
          </a:xfrm>
          <a:prstGeom prst="roundRect">
            <a:avLst>
              <a:gd name="adj" fmla="val 1315"/>
            </a:avLst>
          </a:prstGeom>
          <a:solidFill>
            <a:srgbClr val="C4BD97"/>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52" name="圆角矩形 51"/>
          <p:cNvSpPr/>
          <p:nvPr/>
        </p:nvSpPr>
        <p:spPr bwMode="auto">
          <a:xfrm>
            <a:off x="2869492" y="5832599"/>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3" name="圆角矩形 52"/>
          <p:cNvSpPr>
            <a:spLocks noChangeArrowheads="1"/>
          </p:cNvSpPr>
          <p:nvPr/>
        </p:nvSpPr>
        <p:spPr bwMode="auto">
          <a:xfrm>
            <a:off x="3019180" y="6111078"/>
            <a:ext cx="523438" cy="667140"/>
          </a:xfrm>
          <a:prstGeom prst="roundRect">
            <a:avLst>
              <a:gd name="adj" fmla="val 1315"/>
            </a:avLst>
          </a:prstGeom>
          <a:solidFill>
            <a:srgbClr val="C0504D"/>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zh-CN" altLang="en-US">
              <a:solidFill>
                <a:schemeClr val="dk1"/>
              </a:solidFill>
              <a:latin typeface="+mn-lt"/>
              <a:ea typeface="+mn-ea"/>
              <a:cs typeface="+mn-cs"/>
            </a:endParaRPr>
          </a:p>
        </p:txBody>
      </p:sp>
      <p:sp>
        <p:nvSpPr>
          <p:cNvPr id="54" name="圆角矩形 53"/>
          <p:cNvSpPr/>
          <p:nvPr/>
        </p:nvSpPr>
        <p:spPr bwMode="auto">
          <a:xfrm>
            <a:off x="3019180" y="6009023"/>
            <a:ext cx="523438" cy="10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文本框 1"/>
          <p:cNvSpPr txBox="1"/>
          <p:nvPr/>
        </p:nvSpPr>
        <p:spPr>
          <a:xfrm>
            <a:off x="1269973" y="5933730"/>
            <a:ext cx="1042737" cy="830997"/>
          </a:xfrm>
          <a:prstGeom prst="rect">
            <a:avLst/>
          </a:prstGeom>
          <a:noFill/>
        </p:spPr>
        <p:txBody>
          <a:bodyPr wrap="square" rtlCol="0">
            <a:spAutoFit/>
          </a:bodyPr>
          <a:lstStyle/>
          <a:p>
            <a:r>
              <a:rPr kumimoji="1" lang="en-US" altLang="zh-CN" sz="2400" b="1" dirty="0" smtClean="0"/>
              <a:t>DRAM Banks</a:t>
            </a:r>
            <a:endParaRPr kumimoji="1" lang="zh-CN" altLang="en-US" sz="2400" b="1" dirty="0"/>
          </a:p>
        </p:txBody>
      </p:sp>
      <p:cxnSp>
        <p:nvCxnSpPr>
          <p:cNvPr id="19" name="直线连接符 18"/>
          <p:cNvCxnSpPr/>
          <p:nvPr/>
        </p:nvCxnSpPr>
        <p:spPr>
          <a:xfrm>
            <a:off x="5026526" y="3970421"/>
            <a:ext cx="0" cy="508003"/>
          </a:xfrm>
          <a:prstGeom prst="line">
            <a:avLst/>
          </a:prstGeom>
          <a:ln>
            <a:prstDash val="solid"/>
          </a:ln>
        </p:spPr>
        <p:style>
          <a:lnRef idx="2">
            <a:schemeClr val="accent1"/>
          </a:lnRef>
          <a:fillRef idx="0">
            <a:schemeClr val="accent1"/>
          </a:fillRef>
          <a:effectRef idx="1">
            <a:schemeClr val="accent1"/>
          </a:effectRef>
          <a:fontRef idx="minor">
            <a:schemeClr val="tx1"/>
          </a:fontRef>
        </p:style>
      </p:cxnSp>
      <p:cxnSp>
        <p:nvCxnSpPr>
          <p:cNvPr id="61" name="直线箭头连接符 60"/>
          <p:cNvCxnSpPr/>
          <p:nvPr/>
        </p:nvCxnSpPr>
        <p:spPr>
          <a:xfrm flipH="1">
            <a:off x="3392930" y="4478424"/>
            <a:ext cx="1633596" cy="657071"/>
          </a:xfrm>
          <a:prstGeom prst="straightConnector1">
            <a:avLst/>
          </a:prstGeom>
          <a:ln>
            <a:prstDash val="solid"/>
            <a:tailEnd type="arrow"/>
          </a:ln>
        </p:spPr>
        <p:style>
          <a:lnRef idx="2">
            <a:schemeClr val="accent1"/>
          </a:lnRef>
          <a:fillRef idx="0">
            <a:schemeClr val="accent1"/>
          </a:fillRef>
          <a:effectRef idx="1">
            <a:schemeClr val="accent1"/>
          </a:effectRef>
          <a:fontRef idx="minor">
            <a:schemeClr val="tx1"/>
          </a:fontRef>
        </p:style>
      </p:cxnSp>
      <p:sp>
        <p:nvSpPr>
          <p:cNvPr id="65" name="右大括号 64"/>
          <p:cNvSpPr/>
          <p:nvPr/>
        </p:nvSpPr>
        <p:spPr>
          <a:xfrm rot="18918404">
            <a:off x="2944659" y="4365267"/>
            <a:ext cx="429920" cy="1842824"/>
          </a:xfrm>
          <a:prstGeom prst="rightBrace">
            <a:avLst/>
          </a:prstGeom>
          <a:ln>
            <a:prstDash val="solid"/>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zh-CN" altLang="en-US" dirty="0"/>
          </a:p>
        </p:txBody>
      </p:sp>
      <p:sp>
        <p:nvSpPr>
          <p:cNvPr id="70" name="矩形 69"/>
          <p:cNvSpPr/>
          <p:nvPr/>
        </p:nvSpPr>
        <p:spPr>
          <a:xfrm>
            <a:off x="4593619" y="2979679"/>
            <a:ext cx="865814" cy="990742"/>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610184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2" grpId="0"/>
      <p:bldP spid="65" grpId="0" animBg="1"/>
      <p:bldP spid="7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5"/>
</p:tagLst>
</file>

<file path=ppt/theme/theme1.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1240</TotalTime>
  <Words>4014</Words>
  <Application>Microsoft Macintosh PowerPoint</Application>
  <PresentationFormat>全屏显示(4:3)</PresentationFormat>
  <Paragraphs>455</Paragraphs>
  <Slides>56</Slides>
  <Notes>36</Notes>
  <HiddenSlides>0</HiddenSlides>
  <MMClips>0</MMClips>
  <ScaleCrop>false</ScaleCrop>
  <HeadingPairs>
    <vt:vector size="6" baseType="variant">
      <vt:variant>
        <vt:lpstr>主题</vt:lpstr>
      </vt:variant>
      <vt:variant>
        <vt:i4>1</vt:i4>
      </vt:variant>
      <vt:variant>
        <vt:lpstr>嵌入的 OLE 服务器</vt:lpstr>
      </vt:variant>
      <vt:variant>
        <vt:i4>1</vt:i4>
      </vt:variant>
      <vt:variant>
        <vt:lpstr>幻灯片标题</vt:lpstr>
      </vt:variant>
      <vt:variant>
        <vt:i4>56</vt:i4>
      </vt:variant>
    </vt:vector>
  </HeadingPairs>
  <TitlesOfParts>
    <vt:vector size="58" baseType="lpstr">
      <vt:lpstr>Office 主题</vt:lpstr>
      <vt:lpstr>文档</vt:lpstr>
      <vt:lpstr>Rethinking Memory Management in Modern Operating System — Memory optimization using hardware features and application characteristics</vt:lpstr>
      <vt:lpstr>Executive Summary</vt:lpstr>
      <vt:lpstr>Background &amp; Motivation</vt:lpstr>
      <vt:lpstr>Organization of shared memory system</vt:lpstr>
      <vt:lpstr>Interferences on DRAM Banks                                     -- DRAM Conflicts</vt:lpstr>
      <vt:lpstr>The Performance Lost           -- Caused by Inter-thread Interferences</vt:lpstr>
      <vt:lpstr>Topic 1: Optimizing Memory System by OS Approaches   -- “Horizontal” Memory Policies</vt:lpstr>
      <vt:lpstr>Page-Coloring Partitioning Approach</vt:lpstr>
      <vt:lpstr>PowerPoint 演示文稿</vt:lpstr>
      <vt:lpstr>PowerPoint 演示文稿</vt:lpstr>
      <vt:lpstr>The necessary bank amount</vt:lpstr>
      <vt:lpstr>Overview of Our Mechanism</vt:lpstr>
      <vt:lpstr>Bank-level Partition Mechanism (BPM)</vt:lpstr>
      <vt:lpstr>Experiment Environment</vt:lpstr>
      <vt:lpstr>Experimental Results</vt:lpstr>
      <vt:lpstr>Extend BPM to BPM+</vt:lpstr>
      <vt:lpstr>Overall System Performance</vt:lpstr>
      <vt:lpstr>Memory Optimization Framework -- Supporting Dyn. and Flexible Scheduler </vt:lpstr>
      <vt:lpstr>BPM/BPM+ and Per-core Bandwidth</vt:lpstr>
      <vt:lpstr>In What We Win?</vt:lpstr>
      <vt:lpstr>Topic 2: Going Vertical in Memory Hierarchy   -- Exploiting the potential optimization space</vt:lpstr>
      <vt:lpstr>Study the Effectiveness of “Horizontal” Partitioning</vt:lpstr>
      <vt:lpstr>“Horizontal” Partitioning: Cache VS. DRAM                              -- Programs are from SPECCPU2006</vt:lpstr>
      <vt:lpstr>Architecture Features in Modern Multicore Systems</vt:lpstr>
      <vt:lpstr>“Vertical” Partitioning using O-Bits</vt:lpstr>
      <vt:lpstr>Partitioning Space in Entire Memory Hierarchy </vt:lpstr>
      <vt:lpstr>The History of Page-Coloring </vt:lpstr>
      <vt:lpstr>The Performance Gains on Vertical Partitioning</vt:lpstr>
      <vt:lpstr>They are in the quadrant ONE</vt:lpstr>
      <vt:lpstr>How to Leverage the Potential Optimization Space? -- Combining Application’s Memory Patterns and Hardware Features</vt:lpstr>
      <vt:lpstr>What affects Vertical Partitioning?</vt:lpstr>
      <vt:lpstr>The Classification of SPECCPU2006</vt:lpstr>
      <vt:lpstr>Data Mining: Classification  Best-Fit Partitioning</vt:lpstr>
      <vt:lpstr> Handling Multiplicity by Multi-policy                                -- Memory Policy Decision Tree </vt:lpstr>
      <vt:lpstr>Supporting Partitioning and Coalescing                -- Real Case: “Curve-Vertical” Partitioning</vt:lpstr>
      <vt:lpstr>Topic 3: SYSMON -- Making OS understand the memory patterns </vt:lpstr>
      <vt:lpstr>SYSMON: Cache Utilization, Hot/Cold Page, Memory Footprint </vt:lpstr>
      <vt:lpstr>SYSMON: Profiling Page-Level Re-use Time</vt:lpstr>
      <vt:lpstr>SYSMON: “Locality” and “Hot” Freq.</vt:lpstr>
      <vt:lpstr>SYSMON: Random Sampling </vt:lpstr>
      <vt:lpstr>SYSMON: Classification based on Sampling Results</vt:lpstr>
      <vt:lpstr>Let it Run On-the-Fly! -- Multi-Policy Framework: Supporting Diverse Memory Allocating Policies</vt:lpstr>
      <vt:lpstr>Experimental Results</vt:lpstr>
      <vt:lpstr>Topic 4: On Going Work……   </vt:lpstr>
      <vt:lpstr>A System Supporting Diversity and Heterogeneity </vt:lpstr>
      <vt:lpstr>PowerPoint 演示文稿</vt:lpstr>
      <vt:lpstr>Conclusion</vt:lpstr>
      <vt:lpstr>PowerPoint 演示文稿</vt:lpstr>
      <vt:lpstr>DRAM Organization                              －From the View of MC</vt:lpstr>
      <vt:lpstr>Row-buffer miss rate</vt:lpstr>
      <vt:lpstr>BPM for Multi-threaded </vt:lpstr>
      <vt:lpstr>Random Interleaving</vt:lpstr>
      <vt:lpstr>Horizontal Vertical Random Framework (1)</vt:lpstr>
      <vt:lpstr>X-buddy: Supporting Multi-policy (1)</vt:lpstr>
      <vt:lpstr>X-buddy: Supporting Multi-policy (2)</vt:lpstr>
      <vt:lpstr>Sub-System A and B work together</vt:lpstr>
    </vt:vector>
  </TitlesOfParts>
  <Company>ok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ll ll</dc:creator>
  <cp:lastModifiedBy>ll ll</cp:lastModifiedBy>
  <cp:revision>267</cp:revision>
  <dcterms:created xsi:type="dcterms:W3CDTF">2015-07-27T21:30:05Z</dcterms:created>
  <dcterms:modified xsi:type="dcterms:W3CDTF">2019-08-18T15:35:07Z</dcterms:modified>
</cp:coreProperties>
</file>